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8" r:id="rId3"/>
    <p:sldId id="259" r:id="rId4"/>
    <p:sldId id="256" r:id="rId5"/>
    <p:sldId id="260"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howGuides="1">
      <p:cViewPr varScale="1">
        <p:scale>
          <a:sx n="62" d="100"/>
          <a:sy n="62" d="100"/>
        </p:scale>
        <p:origin x="1400"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326839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175773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219480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426875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98053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407544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172584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407605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421597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97020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14B983B-03A9-449B-A676-F1BD33FEB872}" type="datetimeFigureOut">
              <a:rPr lang="he-IL" smtClean="0"/>
              <a:t>ט"ז/חשון/תשפ"א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1F4022F-40E8-400F-9583-992B76E25722}" type="slidenum">
              <a:rPr lang="he-IL" smtClean="0"/>
              <a:t>‹#›</a:t>
            </a:fld>
            <a:endParaRPr lang="he-IL"/>
          </a:p>
        </p:txBody>
      </p:sp>
    </p:spTree>
    <p:extLst>
      <p:ext uri="{BB962C8B-B14F-4D97-AF65-F5344CB8AC3E}">
        <p14:creationId xmlns:p14="http://schemas.microsoft.com/office/powerpoint/2010/main" val="269040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4B983B-03A9-449B-A676-F1BD33FEB872}" type="datetimeFigureOut">
              <a:rPr lang="he-IL" smtClean="0"/>
              <a:t>ט"ז/חשון/תשפ"א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F4022F-40E8-400F-9583-992B76E25722}" type="slidenum">
              <a:rPr lang="he-IL" smtClean="0"/>
              <a:t>‹#›</a:t>
            </a:fld>
            <a:endParaRPr lang="he-IL"/>
          </a:p>
        </p:txBody>
      </p:sp>
    </p:spTree>
    <p:extLst>
      <p:ext uri="{BB962C8B-B14F-4D97-AF65-F5344CB8AC3E}">
        <p14:creationId xmlns:p14="http://schemas.microsoft.com/office/powerpoint/2010/main" val="2416529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חג הסיגד בירושלים"/>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3" name="Picture 3" descr="C:\Users\hp\Desktop\מיתרים\קייס - סיגד.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729507"/>
            <a:ext cx="9221594" cy="6128493"/>
          </a:xfrm>
          <a:prstGeom prst="rect">
            <a:avLst/>
          </a:prstGeom>
          <a:noFill/>
          <a:extLst>
            <a:ext uri="{909E8E84-426E-40DD-AFC4-6F175D3DCCD1}">
              <a14:hiddenFill xmlns:a14="http://schemas.microsoft.com/office/drawing/2010/main">
                <a:solidFill>
                  <a:srgbClr val="FFFFFF"/>
                </a:solidFill>
              </a14:hiddenFill>
            </a:ext>
          </a:extLst>
        </p:spPr>
      </p:pic>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8" y="-27384"/>
            <a:ext cx="1368152" cy="760013"/>
          </a:xfrm>
          <a:prstGeom prst="rect">
            <a:avLst/>
          </a:prstGeom>
        </p:spPr>
      </p:pic>
      <p:sp>
        <p:nvSpPr>
          <p:cNvPr id="5" name="כותרת משנה 2"/>
          <p:cNvSpPr txBox="1">
            <a:spLocks/>
          </p:cNvSpPr>
          <p:nvPr/>
        </p:nvSpPr>
        <p:spPr>
          <a:xfrm>
            <a:off x="287524" y="7937"/>
            <a:ext cx="8640960" cy="2544364"/>
          </a:xfrm>
          <a:prstGeom prst="rect">
            <a:avLst/>
          </a:prstGeom>
        </p:spPr>
        <p:txBody>
          <a:bodyPr>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he-IL" sz="4000" dirty="0">
                <a:solidFill>
                  <a:srgbClr val="7030A0"/>
                </a:solidFill>
                <a:effectLst>
                  <a:outerShdw blurRad="38100" dist="38100" dir="2700000" algn="tl">
                    <a:srgbClr val="000000">
                      <a:alpha val="43137"/>
                    </a:srgbClr>
                  </a:outerShdw>
                </a:effectLst>
                <a:cs typeface="AdaMFLight" pitchFamily="2" charset="-79"/>
              </a:rPr>
              <a:t>חג </a:t>
            </a:r>
            <a:r>
              <a:rPr lang="he-IL" sz="4000" dirty="0" err="1">
                <a:solidFill>
                  <a:srgbClr val="7030A0"/>
                </a:solidFill>
                <a:effectLst>
                  <a:outerShdw blurRad="38100" dist="38100" dir="2700000" algn="tl">
                    <a:srgbClr val="000000">
                      <a:alpha val="43137"/>
                    </a:srgbClr>
                  </a:outerShdw>
                </a:effectLst>
                <a:cs typeface="AdaMFLight" pitchFamily="2" charset="-79"/>
              </a:rPr>
              <a:t>הסיגד</a:t>
            </a:r>
            <a:r>
              <a:rPr lang="he-IL" sz="4000" dirty="0">
                <a:solidFill>
                  <a:srgbClr val="7030A0"/>
                </a:solidFill>
                <a:effectLst>
                  <a:outerShdw blurRad="38100" dist="38100" dir="2700000" algn="tl">
                    <a:srgbClr val="000000">
                      <a:alpha val="43137"/>
                    </a:srgbClr>
                  </a:outerShdw>
                </a:effectLst>
                <a:cs typeface="AdaMFLight" pitchFamily="2" charset="-79"/>
              </a:rPr>
              <a:t> – אז והיום</a:t>
            </a:r>
            <a:endParaRPr lang="he-IL" sz="1800" dirty="0">
              <a:solidFill>
                <a:srgbClr val="7030A0"/>
              </a:solidFill>
              <a:effectLst>
                <a:outerShdw blurRad="38100" dist="38100" dir="2700000" algn="tl">
                  <a:srgbClr val="000000">
                    <a:alpha val="43137"/>
                  </a:srgbClr>
                </a:outerShdw>
              </a:effectLst>
              <a:cs typeface="AdaMFLight" pitchFamily="2" charset="-79"/>
            </a:endParaRPr>
          </a:p>
        </p:txBody>
      </p:sp>
    </p:spTree>
    <p:extLst>
      <p:ext uri="{BB962C8B-B14F-4D97-AF65-F5344CB8AC3E}">
        <p14:creationId xmlns:p14="http://schemas.microsoft.com/office/powerpoint/2010/main" val="315697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2"/>
            <a:ext cx="8453104" cy="1477328"/>
          </a:xfrm>
          <a:prstGeom prst="rect">
            <a:avLst/>
          </a:prstGeom>
          <a:noFill/>
        </p:spPr>
        <p:txBody>
          <a:bodyPr wrap="square" rtlCol="1">
            <a:spAutoFit/>
          </a:bodyPr>
          <a:lstStyle/>
          <a:p>
            <a:pPr algn="just"/>
            <a:r>
              <a:rPr lang="he-IL" dirty="0"/>
              <a:t>חג </a:t>
            </a:r>
            <a:r>
              <a:rPr lang="he-IL" dirty="0" err="1"/>
              <a:t>הסיגד</a:t>
            </a:r>
            <a:r>
              <a:rPr lang="he-IL" dirty="0"/>
              <a:t> הוא חג שנחגג במסורת ביתא-ישראל בכ"ט בחשוון. </a:t>
            </a:r>
          </a:p>
          <a:p>
            <a:pPr algn="just"/>
            <a:r>
              <a:rPr lang="he-IL" dirty="0"/>
              <a:t>ישנם מקורות קדומים המזכירים חג מעין זה, ואפשר שבעבר היה זה חג שנחגג </a:t>
            </a:r>
          </a:p>
          <a:p>
            <a:pPr algn="just"/>
            <a:r>
              <a:rPr lang="he-IL" dirty="0"/>
              <a:t>בקרב כל עם ישראל (לפני חורבן בית המקדש). </a:t>
            </a:r>
          </a:p>
          <a:p>
            <a:pPr algn="just"/>
            <a:r>
              <a:rPr lang="he-IL" dirty="0" err="1"/>
              <a:t>חחג</a:t>
            </a:r>
            <a:r>
              <a:rPr lang="he-IL" dirty="0"/>
              <a:t> זה דומה במובנים מסוימים ליום הכיפורים, בהיותו יום של צום ותפילה. </a:t>
            </a:r>
          </a:p>
          <a:p>
            <a:pPr algn="just"/>
            <a:r>
              <a:rPr lang="he-IL" dirty="0"/>
              <a:t>וכך מתאר הרב שרון שלום את חגיגות חג </a:t>
            </a:r>
            <a:r>
              <a:rPr lang="he-IL" dirty="0" err="1"/>
              <a:t>הסיגד</a:t>
            </a:r>
            <a:r>
              <a:rPr lang="he-IL" dirty="0"/>
              <a:t> באתיופיה ("מסיני לאתיופיה", עמ' 210-211):</a:t>
            </a:r>
          </a:p>
        </p:txBody>
      </p:sp>
      <p:pic>
        <p:nvPicPr>
          <p:cNvPr id="3" name="תמונה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8" y="574"/>
            <a:ext cx="1368152" cy="760013"/>
          </a:xfrm>
          <a:prstGeom prst="rect">
            <a:avLst/>
          </a:prstGeom>
        </p:spPr>
      </p:pic>
      <p:sp>
        <p:nvSpPr>
          <p:cNvPr id="4" name="TextBox 3"/>
          <p:cNvSpPr txBox="1"/>
          <p:nvPr/>
        </p:nvSpPr>
        <p:spPr>
          <a:xfrm>
            <a:off x="107504" y="1628800"/>
            <a:ext cx="5760640" cy="5078313"/>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just"/>
            <a:r>
              <a:rPr lang="he-IL" dirty="0"/>
              <a:t>בבוקר השכם, כל בני הכפר והאורחים שהגיעו טבלו בנהר ולבשו את בגדי החג הנקיים. כולם התאספו, כאיש אחד בלב אחד, </a:t>
            </a:r>
            <a:r>
              <a:rPr lang="he-IL" dirty="0" err="1"/>
              <a:t>הכהונים</a:t>
            </a:r>
            <a:r>
              <a:rPr lang="he-IL" dirty="0"/>
              <a:t> הוציאו את ה"אורית" בשירה, והנשים השמיעו קולות שמחה. כך, כאשר ספר ה"אורית" צועד בראש השיירה, היו צועדים במעלות ההר. חלק מן העולים אל ההר נשאו על גבם או על ראשם אבן כדי לציין הכנעה והתבטלות לפני הקב"ה. בהגיע למקום התפילה פתחו </a:t>
            </a:r>
            <a:r>
              <a:rPr lang="he-IL" dirty="0" err="1"/>
              <a:t>הכהנים</a:t>
            </a:r>
            <a:r>
              <a:rPr lang="he-IL" dirty="0"/>
              <a:t> בתפילות היום.</a:t>
            </a:r>
          </a:p>
          <a:p>
            <a:pPr algn="just"/>
            <a:r>
              <a:rPr lang="he-IL" dirty="0" err="1"/>
              <a:t>הכהנים</a:t>
            </a:r>
            <a:r>
              <a:rPr lang="he-IL" dirty="0"/>
              <a:t> תרגמו את הדברים משפת הגעז (שפה עתיקה בה כתובה ה"אורית" והתפילות, שמרבית העם לא הבינו) לשפה המדוברת – אמהרית או </a:t>
            </a:r>
            <a:r>
              <a:rPr lang="he-IL" dirty="0" err="1"/>
              <a:t>תיגרית</a:t>
            </a:r>
            <a:r>
              <a:rPr lang="he-IL" dirty="0"/>
              <a:t>. </a:t>
            </a:r>
          </a:p>
          <a:p>
            <a:pPr algn="just"/>
            <a:r>
              <a:rPr lang="he-IL" dirty="0"/>
              <a:t>לקראת סיום כולם מבקשים סליחה ומחילה על חטאיהם, כורעים על ברכיהם ומשתחווים ארצה תוך כדי פרישת כפיהם אל </a:t>
            </a:r>
            <a:r>
              <a:rPr lang="he-IL" dirty="0" err="1"/>
              <a:t>השמעים</a:t>
            </a:r>
            <a:r>
              <a:rPr lang="he-IL" dirty="0"/>
              <a:t>. אחר כך תוקעים בחצוצרות ואומרים:</a:t>
            </a:r>
          </a:p>
          <a:p>
            <a:pPr algn="just"/>
            <a:r>
              <a:rPr lang="he-IL" dirty="0"/>
              <a:t>"כשם שזכינו לחגוג את החג השנה, כך נזכה לקיים אותו בשנה הבאה בירושלים". </a:t>
            </a:r>
          </a:p>
          <a:p>
            <a:pPr algn="just"/>
            <a:r>
              <a:rPr lang="he-IL" dirty="0"/>
              <a:t>היום נחתם כאשר יורדים מן ההר בשמחה ובריקודים אל בית </a:t>
            </a:r>
            <a:r>
              <a:rPr lang="he-IL" dirty="0" err="1"/>
              <a:t>ה"צלות</a:t>
            </a:r>
            <a:r>
              <a:rPr lang="he-IL" dirty="0"/>
              <a:t>", ושם מתקיימת סעודת המצווה שחותמת את היום הנשגב, חג </a:t>
            </a:r>
            <a:r>
              <a:rPr lang="he-IL" dirty="0" err="1"/>
              <a:t>הסיגד</a:t>
            </a:r>
            <a:r>
              <a:rPr lang="he-IL" dirty="0"/>
              <a:t>.</a:t>
            </a:r>
          </a:p>
        </p:txBody>
      </p:sp>
      <p:pic>
        <p:nvPicPr>
          <p:cNvPr id="5" name="תמונה 4" descr="C:\Users\hp\Downloads\Sigd_in_ethiopia_4.jpg"/>
          <p:cNvPicPr/>
          <p:nvPr/>
        </p:nvPicPr>
        <p:blipFill rotWithShape="1">
          <a:blip r:embed="rId3">
            <a:extLst>
              <a:ext uri="{28A0092B-C50C-407E-A947-70E740481C1C}">
                <a14:useLocalDpi xmlns:a14="http://schemas.microsoft.com/office/drawing/2010/main" val="0"/>
              </a:ext>
            </a:extLst>
          </a:blip>
          <a:srcRect l="24550" t="-242" r="27657" b="242"/>
          <a:stretch/>
        </p:blipFill>
        <p:spPr bwMode="auto">
          <a:xfrm>
            <a:off x="6300192" y="1815872"/>
            <a:ext cx="2684080" cy="3773368"/>
          </a:xfrm>
          <a:prstGeom prst="rect">
            <a:avLst/>
          </a:prstGeom>
          <a:noFill/>
          <a:ln>
            <a:noFill/>
          </a:ln>
          <a:extLst>
            <a:ext uri="{53640926-AAD7-44D8-BBD7-CCE9431645EC}">
              <a14:shadowObscured xmlns:a14="http://schemas.microsoft.com/office/drawing/2010/main"/>
            </a:ext>
          </a:extLst>
        </p:spPr>
      </p:pic>
      <p:sp>
        <p:nvSpPr>
          <p:cNvPr id="6" name="TextBox 5"/>
          <p:cNvSpPr txBox="1"/>
          <p:nvPr/>
        </p:nvSpPr>
        <p:spPr>
          <a:xfrm>
            <a:off x="6300192" y="5589240"/>
            <a:ext cx="2692464" cy="738664"/>
          </a:xfrm>
          <a:prstGeom prst="rect">
            <a:avLst/>
          </a:prstGeom>
          <a:noFill/>
        </p:spPr>
        <p:txBody>
          <a:bodyPr wrap="square" rtlCol="1">
            <a:spAutoFit/>
          </a:bodyPr>
          <a:lstStyle/>
          <a:p>
            <a:r>
              <a:rPr lang="he-IL" sz="1400" dirty="0"/>
              <a:t>נשים מקהילת ביתא ישראל עולות להר, בחג </a:t>
            </a:r>
            <a:r>
              <a:rPr lang="he-IL" sz="1400" dirty="0" err="1"/>
              <a:t>הסיגד</a:t>
            </a:r>
            <a:r>
              <a:rPr lang="he-IL" sz="1400" dirty="0"/>
              <a:t>, תוך שהן נושאות אבנים על ראשיהן. </a:t>
            </a:r>
          </a:p>
        </p:txBody>
      </p:sp>
    </p:spTree>
    <p:extLst>
      <p:ext uri="{BB962C8B-B14F-4D97-AF65-F5344CB8AC3E}">
        <p14:creationId xmlns:p14="http://schemas.microsoft.com/office/powerpoint/2010/main" val="365142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8" y="574"/>
            <a:ext cx="1368152" cy="760013"/>
          </a:xfrm>
          <a:prstGeom prst="rect">
            <a:avLst/>
          </a:prstGeom>
        </p:spPr>
      </p:pic>
      <p:pic>
        <p:nvPicPr>
          <p:cNvPr id="4" name="Picture 3" descr="C:\Users\hp\Downloads\PikiWiki_Israel_15508_Sigd_Jerusa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855029"/>
            <a:ext cx="5201920" cy="39014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9552" y="483637"/>
            <a:ext cx="8424936" cy="2585323"/>
          </a:xfrm>
          <a:prstGeom prst="rect">
            <a:avLst/>
          </a:prstGeom>
          <a:noFill/>
        </p:spPr>
        <p:txBody>
          <a:bodyPr wrap="square" rtlCol="1">
            <a:spAutoFit/>
          </a:bodyPr>
          <a:lstStyle/>
          <a:p>
            <a:pPr algn="just"/>
            <a:r>
              <a:rPr lang="he-IL" dirty="0"/>
              <a:t>לחג </a:t>
            </a:r>
            <a:r>
              <a:rPr lang="he-IL" dirty="0" err="1"/>
              <a:t>הסיגד</a:t>
            </a:r>
            <a:r>
              <a:rPr lang="he-IL" dirty="0"/>
              <a:t> משמעויות שונות:</a:t>
            </a:r>
          </a:p>
          <a:p>
            <a:pPr lvl="1" algn="just"/>
            <a:r>
              <a:rPr lang="he-IL" dirty="0"/>
              <a:t>א. </a:t>
            </a:r>
            <a:r>
              <a:rPr lang="he-IL" dirty="0" err="1"/>
              <a:t>הסיגד</a:t>
            </a:r>
            <a:r>
              <a:rPr lang="he-IL" dirty="0"/>
              <a:t> חותם תקופה של חמישים יום מיום הכיפורים, ובכך משלים את חשבון הנפש והתשובה האישיים שנעשו ביום הכיפורים, עם חשבון נפש ותשובה שעורכים יחד – כל בני הקהילה. </a:t>
            </a:r>
          </a:p>
          <a:p>
            <a:pPr lvl="1" algn="just"/>
            <a:r>
              <a:rPr lang="he-IL" dirty="0"/>
              <a:t>ב. </a:t>
            </a:r>
            <a:r>
              <a:rPr lang="he-IL" dirty="0" err="1"/>
              <a:t>הסיגד</a:t>
            </a:r>
            <a:r>
              <a:rPr lang="he-IL" dirty="0"/>
              <a:t> מזכיר את מעמד הר סיני, כיום שבו נכרתה הברית בין עם ישראל ואלוהיו.</a:t>
            </a:r>
          </a:p>
          <a:p>
            <a:pPr lvl="1" algn="just"/>
            <a:r>
              <a:rPr lang="he-IL" dirty="0"/>
              <a:t>ג. </a:t>
            </a:r>
            <a:r>
              <a:rPr lang="he-IL" dirty="0" err="1"/>
              <a:t>הסיגד</a:t>
            </a:r>
            <a:r>
              <a:rPr lang="he-IL" dirty="0"/>
              <a:t> מזכיר את ימי שיבת ציון (תחילת ימי בית המקדש השני) כשהגולים חזרו ארצה וחידשו ימיהם כקדם. </a:t>
            </a:r>
          </a:p>
          <a:p>
            <a:pPr lvl="1" algn="just"/>
            <a:r>
              <a:rPr lang="he-IL" dirty="0"/>
              <a:t> </a:t>
            </a:r>
          </a:p>
          <a:p>
            <a:pPr algn="just"/>
            <a:endParaRPr lang="he-IL" dirty="0"/>
          </a:p>
        </p:txBody>
      </p:sp>
      <p:sp>
        <p:nvSpPr>
          <p:cNvPr id="6" name="TextBox 5"/>
          <p:cNvSpPr txBox="1"/>
          <p:nvPr/>
        </p:nvSpPr>
        <p:spPr>
          <a:xfrm>
            <a:off x="5708456" y="2348880"/>
            <a:ext cx="3240360" cy="2585323"/>
          </a:xfrm>
          <a:prstGeom prst="rect">
            <a:avLst/>
          </a:prstGeom>
          <a:noFill/>
        </p:spPr>
        <p:txBody>
          <a:bodyPr wrap="square" rtlCol="1">
            <a:spAutoFit/>
          </a:bodyPr>
          <a:lstStyle/>
          <a:p>
            <a:pPr lvl="1" algn="just"/>
            <a:r>
              <a:rPr lang="he-IL" dirty="0"/>
              <a:t>ד. </a:t>
            </a:r>
            <a:r>
              <a:rPr lang="he-IL" dirty="0" err="1"/>
              <a:t>הסיגד</a:t>
            </a:r>
            <a:r>
              <a:rPr lang="he-IL" dirty="0"/>
              <a:t> משמש תזכורת לגעגועים לארץ ישראל ולירושלים, </a:t>
            </a:r>
          </a:p>
          <a:p>
            <a:pPr lvl="1" algn="just"/>
            <a:r>
              <a:rPr lang="he-IL" dirty="0"/>
              <a:t>ה. </a:t>
            </a:r>
            <a:r>
              <a:rPr lang="he-IL" dirty="0" err="1"/>
              <a:t>הסיגד</a:t>
            </a:r>
            <a:r>
              <a:rPr lang="he-IL" dirty="0"/>
              <a:t> מלכד ומאחד את הקהילה, ויוצר תחושה של שותפות וברית עמוקה בין כל החברים, בני הכפרים ובני הערים, הקרובים והרחוקים. </a:t>
            </a:r>
          </a:p>
          <a:p>
            <a:pPr algn="just"/>
            <a:endParaRPr lang="he-IL" dirty="0"/>
          </a:p>
        </p:txBody>
      </p:sp>
      <p:sp>
        <p:nvSpPr>
          <p:cNvPr id="7" name="TextBox 6"/>
          <p:cNvSpPr txBox="1"/>
          <p:nvPr/>
        </p:nvSpPr>
        <p:spPr>
          <a:xfrm>
            <a:off x="5564440" y="4785533"/>
            <a:ext cx="3384376" cy="1671285"/>
          </a:xfrm>
          <a:prstGeom prst="rect">
            <a:avLst/>
          </a:prstGeom>
          <a:noFill/>
        </p:spPr>
        <p:txBody>
          <a:bodyPr wrap="square" rtlCol="1">
            <a:spAutoFit/>
          </a:bodyPr>
          <a:lstStyle/>
          <a:p>
            <a:pPr marL="285750" indent="-285750">
              <a:buFont typeface="Arial" pitchFamily="34" charset="0"/>
              <a:buChar char="•"/>
            </a:pPr>
            <a:r>
              <a:rPr lang="he-IL" sz="2000" dirty="0">
                <a:cs typeface="AlexandraH" pitchFamily="2" charset="-79"/>
              </a:rPr>
              <a:t>אילו מהמשמעויות של חג </a:t>
            </a:r>
            <a:r>
              <a:rPr lang="he-IL" sz="2000" dirty="0" err="1">
                <a:cs typeface="AlexandraH" pitchFamily="2" charset="-79"/>
              </a:rPr>
              <a:t>הסיגד</a:t>
            </a:r>
            <a:r>
              <a:rPr lang="he-IL" sz="2000" dirty="0">
                <a:cs typeface="AlexandraH" pitchFamily="2" charset="-79"/>
              </a:rPr>
              <a:t> רלוונטיות בעיניכם כיום?</a:t>
            </a:r>
          </a:p>
          <a:p>
            <a:pPr marL="285750" indent="-285750">
              <a:buFont typeface="Arial" pitchFamily="34" charset="0"/>
              <a:buChar char="•"/>
            </a:pPr>
            <a:r>
              <a:rPr lang="he-IL" sz="2000" dirty="0">
                <a:cs typeface="AlexandraH" pitchFamily="2" charset="-79"/>
              </a:rPr>
              <a:t>אילו מהמשמעויות בעיניכם חסרות בחברה שלנו, ונכון היה לאמץ אותן? מדוע.</a:t>
            </a:r>
          </a:p>
        </p:txBody>
      </p:sp>
      <p:sp>
        <p:nvSpPr>
          <p:cNvPr id="8" name="מלבן 7"/>
          <p:cNvSpPr/>
          <p:nvPr/>
        </p:nvSpPr>
        <p:spPr>
          <a:xfrm rot="16200000">
            <a:off x="-1256036" y="4035598"/>
            <a:ext cx="2786339" cy="276999"/>
          </a:xfrm>
          <a:prstGeom prst="rect">
            <a:avLst/>
          </a:prstGeom>
        </p:spPr>
        <p:txBody>
          <a:bodyPr wrap="none">
            <a:spAutoFit/>
          </a:bodyPr>
          <a:lstStyle/>
          <a:p>
            <a:r>
              <a:rPr lang="he-IL" sz="1200" dirty="0"/>
              <a:t>מצילומי יהודית גרעין-כל, מתוך אתר </a:t>
            </a:r>
            <a:r>
              <a:rPr lang="he-IL" sz="1200" dirty="0" err="1"/>
              <a:t>פיקיויקי</a:t>
            </a:r>
            <a:endParaRPr lang="he-IL" sz="1200" dirty="0"/>
          </a:p>
        </p:txBody>
      </p:sp>
    </p:spTree>
    <p:extLst>
      <p:ext uri="{BB962C8B-B14F-4D97-AF65-F5344CB8AC3E}">
        <p14:creationId xmlns:p14="http://schemas.microsoft.com/office/powerpoint/2010/main" val="7765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5856" y="620688"/>
            <a:ext cx="5687064" cy="369331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r>
              <a:rPr lang="he-IL" dirty="0"/>
              <a:t>חג </a:t>
            </a:r>
            <a:r>
              <a:rPr lang="he-IL" dirty="0" err="1"/>
              <a:t>הסיגד</a:t>
            </a:r>
            <a:r>
              <a:rPr lang="he-IL" dirty="0"/>
              <a:t> מגשר בין חשבון הנפש של הפרט, שזמנו יום הכיפורים, לבין מקור האסון המרכזי של עם ישראל – הגלות שבאה בגלל היעדר יחסי אנוש מתוקנים.</a:t>
            </a:r>
          </a:p>
          <a:p>
            <a:pPr algn="just"/>
            <a:r>
              <a:rPr lang="he-IL" dirty="0"/>
              <a:t>הנחת המוצא אומרת שכדי להיות ראוי לעלייה לירושלים אין די בצום איום הכיפורים, בתיקון בתחום האישי. </a:t>
            </a:r>
          </a:p>
          <a:p>
            <a:pPr algn="just"/>
            <a:r>
              <a:rPr lang="he-IL" dirty="0"/>
              <a:t>יש לקיין במשך שבעה שבועות ספירה של ימים המוארים באור חזק של התשובה האישית והכפרה של יום הכיפורים. ביום החמישים, עם סגירת המעגל השלם של ספירה זו, עלינו לשוב אל חווית יום הכיפורים, אך הפעם – כקולקטיב שעבר חוויה מתקנת ועלייה במתח הערכי, האישי והחברתי".</a:t>
            </a:r>
          </a:p>
          <a:p>
            <a:pPr algn="just"/>
            <a:endParaRPr lang="he-IL" dirty="0"/>
          </a:p>
          <a:p>
            <a:pPr algn="l"/>
            <a:r>
              <a:rPr lang="he-IL" dirty="0"/>
              <a:t>(הרב שרון שלום, "מסיני לאתיופיה", הוצאת ידיעות ספרים, עמוד 209)</a:t>
            </a:r>
          </a:p>
        </p:txBody>
      </p:sp>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8" y="15394"/>
            <a:ext cx="1368152" cy="760013"/>
          </a:xfrm>
          <a:prstGeom prst="rect">
            <a:avLst/>
          </a:prstGeom>
        </p:spPr>
      </p:pic>
      <p:sp>
        <p:nvSpPr>
          <p:cNvPr id="8" name="TextBox 7"/>
          <p:cNvSpPr txBox="1"/>
          <p:nvPr/>
        </p:nvSpPr>
        <p:spPr>
          <a:xfrm>
            <a:off x="1115616" y="4509120"/>
            <a:ext cx="7185128" cy="2246769"/>
          </a:xfrm>
          <a:prstGeom prst="rect">
            <a:avLst/>
          </a:prstGeom>
          <a:noFill/>
        </p:spPr>
        <p:txBody>
          <a:bodyPr wrap="square" rtlCol="1">
            <a:spAutoFit/>
          </a:bodyPr>
          <a:lstStyle/>
          <a:p>
            <a:pPr marL="285750" indent="-285750">
              <a:buFont typeface="Arial" pitchFamily="34" charset="0"/>
              <a:buChar char="•"/>
            </a:pPr>
            <a:r>
              <a:rPr lang="he-IL" sz="2000" dirty="0">
                <a:cs typeface="AlexandraH" pitchFamily="2" charset="-79"/>
              </a:rPr>
              <a:t>על פי דבריו אלו של הרב שרון שלום, מה מוסיף חג </a:t>
            </a:r>
            <a:r>
              <a:rPr lang="he-IL" sz="2000" dirty="0" err="1">
                <a:cs typeface="AlexandraH" pitchFamily="2" charset="-79"/>
              </a:rPr>
              <a:t>הסיגד</a:t>
            </a:r>
            <a:r>
              <a:rPr lang="he-IL" sz="2000" dirty="0">
                <a:cs typeface="AlexandraH" pitchFamily="2" charset="-79"/>
              </a:rPr>
              <a:t> על יום הכיפורים, מבחינת התשובה וחשבון הנפש?</a:t>
            </a:r>
          </a:p>
          <a:p>
            <a:pPr marL="285750" indent="-285750">
              <a:buFont typeface="Arial" pitchFamily="34" charset="0"/>
              <a:buChar char="•"/>
            </a:pPr>
            <a:r>
              <a:rPr lang="he-IL" sz="2000" dirty="0">
                <a:cs typeface="AlexandraH" pitchFamily="2" charset="-79"/>
              </a:rPr>
              <a:t>מה החשיבות בהדגשת מסר זה?</a:t>
            </a:r>
          </a:p>
          <a:p>
            <a:pPr marL="285750" indent="-285750">
              <a:buFont typeface="Arial" pitchFamily="34" charset="0"/>
              <a:buChar char="•"/>
            </a:pPr>
            <a:r>
              <a:rPr lang="he-IL" sz="2000" dirty="0">
                <a:cs typeface="AlexandraH" pitchFamily="2" charset="-79"/>
              </a:rPr>
              <a:t>במבט על החברה שלנו כיום – האם בעיניכם זהו מסר חשוב? מדוע? </a:t>
            </a:r>
          </a:p>
          <a:p>
            <a:pPr marL="285750" indent="-285750">
              <a:buFont typeface="Arial" pitchFamily="34" charset="0"/>
              <a:buChar char="•"/>
            </a:pPr>
            <a:r>
              <a:rPr lang="he-IL" sz="2000" dirty="0">
                <a:cs typeface="AlexandraH" pitchFamily="2" charset="-79"/>
              </a:rPr>
              <a:t>האם בעיניכם יש לייחד לעניין זה יום בפני עצמו, או שהוא למעשה נכלל ביום הכיפורים? מדוע?</a:t>
            </a:r>
          </a:p>
          <a:p>
            <a:pPr marL="285750" indent="-285750">
              <a:buFont typeface="Arial" pitchFamily="34" charset="0"/>
              <a:buChar char="•"/>
            </a:pPr>
            <a:endParaRPr lang="he-IL" sz="2000" dirty="0">
              <a:cs typeface="AlexandraH" pitchFamily="2" charset="-79"/>
            </a:endParaRPr>
          </a:p>
        </p:txBody>
      </p:sp>
      <p:pic>
        <p:nvPicPr>
          <p:cNvPr id="9" name="תמונה 8" descr="C:\Users\hp\Downloads\PikiWiki_Israel_15508_Sigd_Jerusalem (1).JPG"/>
          <p:cNvPicPr/>
          <p:nvPr/>
        </p:nvPicPr>
        <p:blipFill rotWithShape="1">
          <a:blip r:embed="rId3">
            <a:extLst>
              <a:ext uri="{28A0092B-C50C-407E-A947-70E740481C1C}">
                <a14:useLocalDpi xmlns:a14="http://schemas.microsoft.com/office/drawing/2010/main" val="0"/>
              </a:ext>
            </a:extLst>
          </a:blip>
          <a:srcRect l="41099" t="9726" r="13008" b="10031"/>
          <a:stretch/>
        </p:blipFill>
        <p:spPr bwMode="auto">
          <a:xfrm>
            <a:off x="1568" y="775407"/>
            <a:ext cx="3063240" cy="373371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63878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71480" y="2329006"/>
            <a:ext cx="3968472"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he-IL" dirty="0"/>
              <a:t>לעומתו, הרב שרון שלום, סבור שחג </a:t>
            </a:r>
            <a:r>
              <a:rPr lang="he-IL" dirty="0" err="1"/>
              <a:t>הסיגד</a:t>
            </a:r>
            <a:r>
              <a:rPr lang="he-IL" dirty="0"/>
              <a:t> צריך לשמור על אופיו, ולהפך, אל החגיגות שלו צריכים להצטרף יתר עדות ישראל:</a:t>
            </a:r>
          </a:p>
          <a:p>
            <a:r>
              <a:rPr lang="he-IL" b="1" dirty="0"/>
              <a:t>"יהודי אתיופיה ימשיכו לציין את </a:t>
            </a:r>
            <a:r>
              <a:rPr lang="he-IL" b="1" dirty="0" err="1"/>
              <a:t>הסיגד</a:t>
            </a:r>
            <a:r>
              <a:rPr lang="he-IL" b="1" dirty="0"/>
              <a:t>... יתרה מזאת, אנו, עם ישראל היושב בציון, זקוקים מאוד למסרים ולמוקדים שעמדו סביב חג </a:t>
            </a:r>
            <a:r>
              <a:rPr lang="he-IL" b="1" dirty="0" err="1"/>
              <a:t>הסיגד</a:t>
            </a:r>
            <a:r>
              <a:rPr lang="he-IL" b="1" dirty="0"/>
              <a:t> באתיופיה. אהבה ואחדות, כריתת ברית עם אלוקי ישראל וירושלים, הם רלוונטיים מתמיד". </a:t>
            </a:r>
            <a:r>
              <a:rPr lang="he-IL" dirty="0"/>
              <a:t>(שם, עמ' 212)</a:t>
            </a:r>
          </a:p>
        </p:txBody>
      </p:sp>
      <p:sp>
        <p:nvSpPr>
          <p:cNvPr id="3" name="TextBox 2"/>
          <p:cNvSpPr txBox="1"/>
          <p:nvPr/>
        </p:nvSpPr>
        <p:spPr>
          <a:xfrm>
            <a:off x="4457248" y="2329006"/>
            <a:ext cx="4632136" cy="2862322"/>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r>
              <a:rPr lang="he-IL" dirty="0"/>
              <a:t> דני אבבה מעלה שאלות בנוגע לאופיו של חג </a:t>
            </a:r>
            <a:r>
              <a:rPr lang="he-IL" dirty="0" err="1"/>
              <a:t>הסיגד</a:t>
            </a:r>
            <a:r>
              <a:rPr lang="he-IL" dirty="0"/>
              <a:t>, במטרה להוביל בסופו של דבר לשינוי מרכזי בחג, וכך טען: "</a:t>
            </a:r>
            <a:r>
              <a:rPr lang="he-IL" b="1" dirty="0"/>
              <a:t>לחג היו שלושה מרכיבים מהותיים: החשש הממשי שבני הקהילה </a:t>
            </a:r>
            <a:r>
              <a:rPr lang="he-IL" b="1" dirty="0" err="1"/>
              <a:t>ינטשו</a:t>
            </a:r>
            <a:r>
              <a:rPr lang="he-IL" b="1" dirty="0"/>
              <a:t> את דרך התורה ויתנצרו, חשש מהתבוללות והכמיהה לשוב לארץ ישראל. הגשמנו את שיבת ציון וגם החשש מהתבוללות אינו קיים עוד. אם כן, מדוע אנחנו ממשיכים לעלות אל ההר ולדקלם את אותם פסוקים, שנדמה כי אבד עליהם הכלח?</a:t>
            </a:r>
            <a:r>
              <a:rPr lang="he-IL" dirty="0"/>
              <a:t>" (לבד על ההר, אתר בית אביחי, 10.11.15)</a:t>
            </a:r>
          </a:p>
        </p:txBody>
      </p:sp>
      <p:sp>
        <p:nvSpPr>
          <p:cNvPr id="4" name="TextBox 3"/>
          <p:cNvSpPr txBox="1"/>
          <p:nvPr/>
        </p:nvSpPr>
        <p:spPr>
          <a:xfrm>
            <a:off x="171480" y="5191328"/>
            <a:ext cx="8784976" cy="1631216"/>
          </a:xfrm>
          <a:prstGeom prst="rect">
            <a:avLst/>
          </a:prstGeom>
          <a:noFill/>
        </p:spPr>
        <p:txBody>
          <a:bodyPr wrap="square" rtlCol="1">
            <a:spAutoFit/>
          </a:bodyPr>
          <a:lstStyle/>
          <a:p>
            <a:pPr marL="285750" indent="-285750">
              <a:buFont typeface="Arial" pitchFamily="34" charset="0"/>
              <a:buChar char="•"/>
            </a:pPr>
            <a:r>
              <a:rPr lang="he-IL" sz="2000" dirty="0">
                <a:cs typeface="AlexandraH" pitchFamily="2" charset="-79"/>
              </a:rPr>
              <a:t>האם לדעתכם בני קהילת ביתא-ישראל צריכים להמשיך ולחגוג את חג </a:t>
            </a:r>
            <a:r>
              <a:rPr lang="he-IL" sz="2000" dirty="0" err="1">
                <a:cs typeface="AlexandraH" pitchFamily="2" charset="-79"/>
              </a:rPr>
              <a:t>הסיגד</a:t>
            </a:r>
            <a:r>
              <a:rPr lang="he-IL" sz="2000" dirty="0">
                <a:cs typeface="AlexandraH" pitchFamily="2" charset="-79"/>
              </a:rPr>
              <a:t> כיום? מדוע?</a:t>
            </a:r>
          </a:p>
          <a:p>
            <a:pPr marL="285750" indent="-285750">
              <a:buFont typeface="Arial" pitchFamily="34" charset="0"/>
              <a:buChar char="•"/>
            </a:pPr>
            <a:r>
              <a:rPr lang="he-IL" sz="2000" dirty="0">
                <a:cs typeface="AlexandraH" pitchFamily="2" charset="-79"/>
              </a:rPr>
              <a:t>הרב שרון שלום טוען שהעם היהודי כולו צריך לאמץ את חג </a:t>
            </a:r>
            <a:r>
              <a:rPr lang="he-IL" sz="2000" dirty="0" err="1">
                <a:cs typeface="AlexandraH" pitchFamily="2" charset="-79"/>
              </a:rPr>
              <a:t>הסיגד</a:t>
            </a:r>
            <a:r>
              <a:rPr lang="he-IL" sz="2000" dirty="0">
                <a:cs typeface="AlexandraH" pitchFamily="2" charset="-79"/>
              </a:rPr>
              <a:t>, ולחגוג אותו. מה דעתכם על רעיון זה? מדוע?</a:t>
            </a:r>
          </a:p>
          <a:p>
            <a:pPr marL="285750" indent="-285750">
              <a:buFont typeface="Arial" pitchFamily="34" charset="0"/>
              <a:buChar char="•"/>
            </a:pPr>
            <a:r>
              <a:rPr lang="he-IL" sz="2000" dirty="0">
                <a:cs typeface="AlexandraH" pitchFamily="2" charset="-79"/>
              </a:rPr>
              <a:t>לו אכן נקבל את הטענה הזו – אילו מבין משמעויות החג צריכות לעמוד במוקד חג </a:t>
            </a:r>
            <a:r>
              <a:rPr lang="he-IL" sz="2000" dirty="0" err="1">
                <a:cs typeface="AlexandraH" pitchFamily="2" charset="-79"/>
              </a:rPr>
              <a:t>הסיגד</a:t>
            </a:r>
            <a:r>
              <a:rPr lang="he-IL" sz="2000" dirty="0">
                <a:cs typeface="AlexandraH" pitchFamily="2" charset="-79"/>
              </a:rPr>
              <a:t> אותו יחגוג כל העם היהודי?  מדוע דווקא משמעויות אלו? </a:t>
            </a: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8" y="15394"/>
            <a:ext cx="1368152" cy="760013"/>
          </a:xfrm>
          <a:prstGeom prst="rect">
            <a:avLst/>
          </a:prstGeom>
        </p:spPr>
      </p:pic>
      <p:sp>
        <p:nvSpPr>
          <p:cNvPr id="6" name="TextBox 5"/>
          <p:cNvSpPr txBox="1"/>
          <p:nvPr/>
        </p:nvSpPr>
        <p:spPr>
          <a:xfrm>
            <a:off x="1331640" y="260648"/>
            <a:ext cx="7776864" cy="2031325"/>
          </a:xfrm>
          <a:prstGeom prst="rect">
            <a:avLst/>
          </a:prstGeom>
          <a:noFill/>
        </p:spPr>
        <p:txBody>
          <a:bodyPr wrap="square" rtlCol="1">
            <a:spAutoFit/>
          </a:bodyPr>
          <a:lstStyle/>
          <a:p>
            <a:pPr algn="just"/>
            <a:r>
              <a:rPr lang="he-IL" dirty="0"/>
              <a:t>כיום נחגג חג </a:t>
            </a:r>
            <a:r>
              <a:rPr lang="he-IL" dirty="0" err="1"/>
              <a:t>הסיגד</a:t>
            </a:r>
            <a:r>
              <a:rPr lang="he-IL" dirty="0"/>
              <a:t> בקרב יהודי ביתא-ישראל שעלו לארץ. מוקד החגיגות נמצא בטיילת ארמון הנציב בירושלים, ממנה ניתן להשקיף על הר הבית והעיר העתיקה. </a:t>
            </a:r>
          </a:p>
          <a:p>
            <a:pPr algn="just"/>
            <a:r>
              <a:rPr lang="he-IL" dirty="0"/>
              <a:t>מסריו העתיקים של חג </a:t>
            </a:r>
            <a:r>
              <a:rPr lang="he-IL" dirty="0" err="1"/>
              <a:t>הסיגד</a:t>
            </a:r>
            <a:r>
              <a:rPr lang="he-IL" dirty="0"/>
              <a:t> ממשיכים לעמוד במרכז, בשינויים ותוספות קלים. הגעגועים והתקווה לשוב אל ירושלים הפכו להכרת תודה על הגשמת החלום, </a:t>
            </a:r>
          </a:p>
          <a:p>
            <a:pPr algn="just"/>
            <a:r>
              <a:rPr lang="he-IL" dirty="0"/>
              <a:t>ואל המשמעויות המסורתיות של החג נוסף העלאת זכרם של אלו שנספו בדרך ולא זכו להגיע לארץ ישראל ולהגשים את חלום הדורות. </a:t>
            </a:r>
          </a:p>
          <a:p>
            <a:pPr algn="just"/>
            <a:r>
              <a:rPr lang="he-IL" dirty="0"/>
              <a:t>לפניכם דעות שונות לגבי המשך חגיגות חג </a:t>
            </a:r>
            <a:r>
              <a:rPr lang="he-IL" dirty="0" err="1"/>
              <a:t>הסיגד</a:t>
            </a:r>
            <a:r>
              <a:rPr lang="he-IL" dirty="0"/>
              <a:t> בימינו, וקראו אותן וענו על השאלות:</a:t>
            </a:r>
          </a:p>
        </p:txBody>
      </p:sp>
    </p:spTree>
    <p:extLst>
      <p:ext uri="{BB962C8B-B14F-4D97-AF65-F5344CB8AC3E}">
        <p14:creationId xmlns:p14="http://schemas.microsoft.com/office/powerpoint/2010/main" val="236499781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899</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ערכת נושא Office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hp</dc:creator>
  <cp:lastModifiedBy>M</cp:lastModifiedBy>
  <cp:revision>9</cp:revision>
  <dcterms:created xsi:type="dcterms:W3CDTF">2020-10-26T17:59:55Z</dcterms:created>
  <dcterms:modified xsi:type="dcterms:W3CDTF">2020-11-03T19:54:20Z</dcterms:modified>
</cp:coreProperties>
</file>