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3" roundtripDataSignature="AMtx7mgwLA4ebLe1mArEaX0wqoaAEV07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2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Relationship Id="rId4" Type="http://schemas.openxmlformats.org/officeDocument/2006/relationships/image" Target="../media/image11.jpg"/><Relationship Id="rId9" Type="http://schemas.openxmlformats.org/officeDocument/2006/relationships/image" Target="../media/image5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.jpg"/><Relationship Id="rId8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מסכת סוכה</a:t>
            </a:r>
            <a:endParaRPr/>
          </a:p>
        </p:txBody>
      </p:sp>
      <p:sp>
        <p:nvSpPr>
          <p:cNvPr id="85" name="Google Shape;85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1397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מהי סוכה?</a:t>
            </a:r>
            <a:endParaRPr/>
          </a:p>
          <a:p>
            <a:pPr indent="-1397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397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סוכה היא בית-עראי</a:t>
            </a:r>
            <a:endParaRPr/>
          </a:p>
          <a:p>
            <a:pPr indent="-1397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397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397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נשאל ונכתוב בטבלה את תשובות התלמידים על הלוח:</a:t>
            </a:r>
            <a:endParaRPr/>
          </a:p>
          <a:p>
            <a:pPr indent="-1397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מה מאפיין בית?</a:t>
            </a:r>
            <a:endParaRPr/>
          </a:p>
          <a:p>
            <a:pPr indent="-1397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מה מאפיין עראיות?</a:t>
            </a:r>
            <a:endParaRPr/>
          </a:p>
          <a:p>
            <a:pPr indent="-1397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397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נסביר:</a:t>
            </a:r>
            <a:endParaRPr/>
          </a:p>
          <a:p>
            <a:pPr indent="-1397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גם חז"ל שאלו את עצמם שאלה זו, וכך עברו בין סוגוים שונים ומשונים של בתים בחיפוש אחר סוכה- מצד אחד בית ומצד שני עראי. משהו שאפשר להתגורר בו אך אינו יציב וקבוע יותר מדי, וגם לא עראי עד כדי כך שלא נוכל להגדירו בית.</a:t>
            </a:r>
            <a:endParaRPr/>
          </a:p>
          <a:p>
            <a:pPr indent="-1397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397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קריאה משותפת במשנה:</a:t>
            </a:r>
            <a:endParaRPr/>
          </a:p>
          <a:p>
            <a:pPr indent="-1397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נקרא עם הילדים את מסכת סוכה וניעזר באיורים.</a:t>
            </a:r>
            <a:endParaRPr/>
          </a:p>
          <a:p>
            <a:pPr indent="-1397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נשאל בכל אחת מהדוגמאות- האם זהו בית- אפשר לישון, לאכול וללמוד בו? האם הוא מספיק עראי- מרגישים בו את החוץ ורואים ממנו מעט מכיפת השמיים?</a:t>
            </a:r>
            <a:r>
              <a:rPr lang="en-US"/>
              <a:t>אם כן- סוכה! אם לאו- לא. </a:t>
            </a:r>
            <a:r>
              <a:rPr lang="en-US"/>
              <a:t>נערוך הצבעה מהירה בכיתה- האם ישנה תמימות דעים או מחלוקת? ונבדוק גם מה אמרו התנאים- בעלי המשנה- האם הגענו לאותה תשובה כמותם?</a:t>
            </a:r>
            <a:endParaRPr/>
          </a:p>
          <a:p>
            <a:pPr indent="-1397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397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397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תרגול וחזרה לסיכום:</a:t>
            </a:r>
            <a:endParaRPr/>
          </a:p>
          <a:p>
            <a:pPr indent="-1397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בסוף המצגת דף להדפסה עם האיורים- לחזרה ותרגול הנלמד בכיתה.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5" name="Google Shape;145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E:\בית ספר\ג אלה\סוכות\מסכת סוכה מאויירת 009.jpg" id="146" name="Google Shape;146;p11"/>
          <p:cNvPicPr preferRelativeResize="0"/>
          <p:nvPr/>
        </p:nvPicPr>
        <p:blipFill rotWithShape="1">
          <a:blip r:embed="rId3">
            <a:alphaModFix/>
          </a:blip>
          <a:srcRect b="45726" l="0" r="0" t="0"/>
          <a:stretch/>
        </p:blipFill>
        <p:spPr>
          <a:xfrm rot="5400000">
            <a:off x="1459734" y="1268809"/>
            <a:ext cx="6224530" cy="4320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2" name="Google Shape;152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E:\בית ספר\ג אלה\סוכות\מסכת סוכה מאויירת 010.jpg" id="153" name="Google Shape;15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025650" y="-130175"/>
            <a:ext cx="5397500" cy="74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E:\בית ספר\ג אלה\סוכות\מסכת סוכה מאויירת 011.jpg" id="159" name="Google Shape;159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7280" l="6017" r="0" t="0"/>
          <a:stretch/>
        </p:blipFill>
        <p:spPr>
          <a:xfrm rot="5400000">
            <a:off x="1723184" y="1553416"/>
            <a:ext cx="5850032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5" name="Google Shape;165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E:\בית ספר\ג אלה\סוכות\מסכת סוכה מאויירת 012.jpg" id="166" name="Google Shape;1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025650" y="-130175"/>
            <a:ext cx="5397500" cy="74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E:\בית ספר\ג אלה\סוכות\מסכת סוכה מאויירת 013.jpg" id="172" name="Google Shape;172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650235" y="-495512"/>
            <a:ext cx="6224530" cy="73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8" name="Google Shape;178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E:\בית ספר\ג אלה\סוכות\מסכת סוכה מאויירת 014.jpg" id="179" name="Google Shape;1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025650" y="-130175"/>
            <a:ext cx="5397500" cy="74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5" name="Google Shape;185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E:\בית ספר\ג אלה\סוכות\מסכת סוכה מאויירת 015.jpg" id="186" name="Google Shape;18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3250" y="-403225"/>
            <a:ext cx="5397500" cy="74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בית ספר\ג אלה\סוכות\מסכת סוכה מאויירת.jpg" id="191" name="Google Shape;191;p1"/>
          <p:cNvPicPr preferRelativeResize="0"/>
          <p:nvPr/>
        </p:nvPicPr>
        <p:blipFill rotWithShape="1">
          <a:blip r:embed="rId3">
            <a:alphaModFix/>
          </a:blip>
          <a:srcRect b="57962" l="33373" r="7865" t="11081"/>
          <a:stretch/>
        </p:blipFill>
        <p:spPr>
          <a:xfrm rot="5400000">
            <a:off x="6896584" y="571016"/>
            <a:ext cx="2357920" cy="15206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בית ספר\ג אלה\סוכות\מסכת סוכה מאויירת 001.jpg" id="192" name="Google Shape;192;p1"/>
          <p:cNvPicPr preferRelativeResize="0"/>
          <p:nvPr/>
        </p:nvPicPr>
        <p:blipFill rotWithShape="1">
          <a:blip r:embed="rId4">
            <a:alphaModFix/>
          </a:blip>
          <a:srcRect b="58658" l="21959" r="50000" t="6373"/>
          <a:stretch/>
        </p:blipFill>
        <p:spPr>
          <a:xfrm rot="5400000">
            <a:off x="4902773" y="-541152"/>
            <a:ext cx="1513464" cy="2595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בית ספר\ג אלה\סוכות\מסכת סוכה מאויירת 001.jpg" id="193" name="Google Shape;193;p1"/>
          <p:cNvPicPr preferRelativeResize="0"/>
          <p:nvPr/>
        </p:nvPicPr>
        <p:blipFill rotWithShape="1">
          <a:blip r:embed="rId4">
            <a:alphaModFix/>
          </a:blip>
          <a:srcRect b="54732" l="53524" r="8911" t="11884"/>
          <a:stretch/>
        </p:blipFill>
        <p:spPr>
          <a:xfrm rot="5400000">
            <a:off x="2436320" y="150191"/>
            <a:ext cx="1600202" cy="19558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בית ספר\ג אלה\סוכות\מסכת סוכה מאויירת 003.jpg" id="194" name="Google Shape;194;p1"/>
          <p:cNvPicPr preferRelativeResize="0"/>
          <p:nvPr/>
        </p:nvPicPr>
        <p:blipFill rotWithShape="1">
          <a:blip r:embed="rId5">
            <a:alphaModFix/>
          </a:blip>
          <a:srcRect b="52410" l="31525" r="20598" t="14027"/>
          <a:stretch/>
        </p:blipFill>
        <p:spPr>
          <a:xfrm rot="5400000">
            <a:off x="4663702" y="2169348"/>
            <a:ext cx="1991606" cy="1920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בית ספר\ג אלה\סוכות\מסכת סוכה מאויירת 003.jpg" id="195" name="Google Shape;195;p1"/>
          <p:cNvPicPr preferRelativeResize="0"/>
          <p:nvPr/>
        </p:nvPicPr>
        <p:blipFill rotWithShape="1">
          <a:blip r:embed="rId5">
            <a:alphaModFix/>
          </a:blip>
          <a:srcRect b="7421" l="24158" r="10286" t="58300"/>
          <a:stretch/>
        </p:blipFill>
        <p:spPr>
          <a:xfrm rot="5400000">
            <a:off x="1843643" y="2812831"/>
            <a:ext cx="2153876" cy="1548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בית ספר\ג אלה\סוכות\מסכת סוכה מאויירת 011.jpg" id="196" name="Google Shape;196;p1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61457" l="38644" r="26014" t="7809"/>
          <a:stretch/>
        </p:blipFill>
        <p:spPr>
          <a:xfrm rot="5842030">
            <a:off x="4783864" y="4620438"/>
            <a:ext cx="1472647" cy="16057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בית ספר\ג אלה\סוכות\מסכת סוכה מאויירת 013.jpg" id="197" name="Google Shape;197;p1"/>
          <p:cNvPicPr preferRelativeResize="0"/>
          <p:nvPr/>
        </p:nvPicPr>
        <p:blipFill rotWithShape="1">
          <a:blip r:embed="rId7">
            <a:alphaModFix/>
          </a:blip>
          <a:srcRect b="12213" l="40043" r="23916" t="58673"/>
          <a:stretch/>
        </p:blipFill>
        <p:spPr>
          <a:xfrm rot="5400000">
            <a:off x="7373627" y="3007033"/>
            <a:ext cx="1519785" cy="1457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בית ספר\ג אלה\סוכות\מסכת סוכה מאויירת 014.jpg" id="198" name="Google Shape;198;p1"/>
          <p:cNvPicPr preferRelativeResize="0"/>
          <p:nvPr/>
        </p:nvPicPr>
        <p:blipFill rotWithShape="1">
          <a:blip r:embed="rId8">
            <a:alphaModFix/>
          </a:blip>
          <a:srcRect b="74011" l="41736" r="36608" t="0"/>
          <a:stretch/>
        </p:blipFill>
        <p:spPr>
          <a:xfrm rot="5400000">
            <a:off x="583868" y="2641966"/>
            <a:ext cx="1168911" cy="1929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בית ספר\ג אלה\סוכות\מסכת סוכה מאויירת 014.jpg" id="199" name="Google Shape;199;p1"/>
          <p:cNvPicPr preferRelativeResize="0"/>
          <p:nvPr/>
        </p:nvPicPr>
        <p:blipFill rotWithShape="1">
          <a:blip r:embed="rId8">
            <a:alphaModFix/>
          </a:blip>
          <a:srcRect b="12028" l="39172" r="28830" t="50950"/>
          <a:stretch/>
        </p:blipFill>
        <p:spPr>
          <a:xfrm rot="5400000">
            <a:off x="7198758" y="4612026"/>
            <a:ext cx="1422265" cy="2263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בית ספר\ג אלה\סוכות\מסכת סוכה מאויירת 015.jpg" id="200" name="Google Shape;200;p1"/>
          <p:cNvPicPr preferRelativeResize="0"/>
          <p:nvPr/>
        </p:nvPicPr>
        <p:blipFill rotWithShape="1">
          <a:blip r:embed="rId9">
            <a:alphaModFix/>
          </a:blip>
          <a:srcRect b="54463" l="27744" r="5718" t="7446"/>
          <a:stretch/>
        </p:blipFill>
        <p:spPr>
          <a:xfrm rot="5400000">
            <a:off x="-176858" y="4731423"/>
            <a:ext cx="2379636" cy="18735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בית ספר\ג אלה\סוכות\מסכת סוכה מאויירת 015.jpg" id="201" name="Google Shape;201;p1"/>
          <p:cNvPicPr preferRelativeResize="0"/>
          <p:nvPr/>
        </p:nvPicPr>
        <p:blipFill rotWithShape="1">
          <a:blip r:embed="rId9">
            <a:alphaModFix/>
          </a:blip>
          <a:srcRect b="12509" l="26271" r="13576" t="56963"/>
          <a:stretch/>
        </p:blipFill>
        <p:spPr>
          <a:xfrm rot="5400000">
            <a:off x="-363553" y="533747"/>
            <a:ext cx="2525139" cy="17624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p1"/>
          <p:cNvCxnSpPr/>
          <p:nvPr/>
        </p:nvCxnSpPr>
        <p:spPr>
          <a:xfrm rot="10800000">
            <a:off x="7404645" y="2895600"/>
            <a:ext cx="1431243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3" name="Google Shape;203;p1"/>
          <p:cNvCxnSpPr/>
          <p:nvPr/>
        </p:nvCxnSpPr>
        <p:spPr>
          <a:xfrm rot="10800000">
            <a:off x="5188317" y="2133600"/>
            <a:ext cx="1431243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" name="Google Shape;204;p1"/>
          <p:cNvCxnSpPr/>
          <p:nvPr/>
        </p:nvCxnSpPr>
        <p:spPr>
          <a:xfrm rot="10800000">
            <a:off x="7580587" y="4876800"/>
            <a:ext cx="1431243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p1"/>
          <p:cNvCxnSpPr/>
          <p:nvPr/>
        </p:nvCxnSpPr>
        <p:spPr>
          <a:xfrm rot="10800000">
            <a:off x="7404644" y="6825268"/>
            <a:ext cx="1431243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1"/>
          <p:cNvCxnSpPr/>
          <p:nvPr/>
        </p:nvCxnSpPr>
        <p:spPr>
          <a:xfrm rot="10800000">
            <a:off x="4979591" y="4478364"/>
            <a:ext cx="1431243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1"/>
          <p:cNvCxnSpPr/>
          <p:nvPr/>
        </p:nvCxnSpPr>
        <p:spPr>
          <a:xfrm rot="10800000">
            <a:off x="2554538" y="2131460"/>
            <a:ext cx="1431243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8" name="Google Shape;208;p1"/>
          <p:cNvCxnSpPr/>
          <p:nvPr/>
        </p:nvCxnSpPr>
        <p:spPr>
          <a:xfrm rot="10800000">
            <a:off x="452701" y="3022089"/>
            <a:ext cx="1431243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9" name="Google Shape;209;p1"/>
          <p:cNvCxnSpPr/>
          <p:nvPr/>
        </p:nvCxnSpPr>
        <p:spPr>
          <a:xfrm rot="10800000">
            <a:off x="2520799" y="5032476"/>
            <a:ext cx="1431243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0" name="Google Shape;210;p1"/>
          <p:cNvCxnSpPr/>
          <p:nvPr/>
        </p:nvCxnSpPr>
        <p:spPr>
          <a:xfrm rot="10800000">
            <a:off x="4790834" y="6629400"/>
            <a:ext cx="1431243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1" name="Google Shape;211;p1"/>
          <p:cNvCxnSpPr/>
          <p:nvPr/>
        </p:nvCxnSpPr>
        <p:spPr>
          <a:xfrm rot="10800000">
            <a:off x="2438400" y="5410200"/>
            <a:ext cx="1431243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1"/>
          <p:cNvCxnSpPr/>
          <p:nvPr/>
        </p:nvCxnSpPr>
        <p:spPr>
          <a:xfrm rot="10800000">
            <a:off x="1542898" y="6629400"/>
            <a:ext cx="1431243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p1"/>
          <p:cNvCxnSpPr/>
          <p:nvPr/>
        </p:nvCxnSpPr>
        <p:spPr>
          <a:xfrm rot="10800000">
            <a:off x="518476" y="4465705"/>
            <a:ext cx="1431243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בית ספר\ג אלה\סוכות\מסכת סוכה מאויירת.jpg" id="90" name="Google Shape;90;p3"/>
          <p:cNvPicPr preferRelativeResize="0"/>
          <p:nvPr/>
        </p:nvPicPr>
        <p:blipFill rotWithShape="1">
          <a:blip r:embed="rId3">
            <a:alphaModFix/>
          </a:blip>
          <a:srcRect b="51181" l="6974" r="7441" t="4820"/>
          <a:stretch/>
        </p:blipFill>
        <p:spPr>
          <a:xfrm rot="5400000">
            <a:off x="1451197" y="1292003"/>
            <a:ext cx="5327205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6" name="Google Shape;96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E:\בית ספר\ג אלה\סוכות\מסכת סוכה מאויירת 001.jpg" id="97" name="Google Shape;9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745800" y="-433850"/>
            <a:ext cx="5397500" cy="74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3" name="Google Shape;103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E:\בית ספר\ג אלה\סוכות\מסכת סוכה מאויירת 002.jpg" id="104" name="Google Shape;1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025650" y="-130175"/>
            <a:ext cx="5397500" cy="74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0" name="Google Shape;110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E:\בית ספר\ג אלה\סוכות\מסכת סוכה מאויירת 003.jpg" id="111" name="Google Shape;11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025650" y="-130175"/>
            <a:ext cx="5397500" cy="74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7" name="Google Shape;117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E:\בית ספר\ג אלה\סוכות\מסכת סוכה מאויירת 004.jpg" id="118" name="Google Shape;11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025650" y="-130175"/>
            <a:ext cx="5397500" cy="74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4" name="Google Shape;124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E:\בית ספר\ג אלה\סוכות\מסכת סוכה מאויירת 005.jpg" id="125" name="Google Shape;12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025650" y="-130175"/>
            <a:ext cx="5397500" cy="74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1" name="Google Shape;131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E:\בית ספר\ג אלה\סוכות\מסכת סוכה מאויירת 006.jpg" id="132" name="Google Shape;13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025650" y="-130175"/>
            <a:ext cx="5397500" cy="74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8" name="Google Shape;138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E:\בית ספר\ג אלה\סוכות\מסכת סוכה מאויירת 008.jpg" id="139" name="Google Shape;13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025650" y="-130175"/>
            <a:ext cx="5397500" cy="74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