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7"/>
  </p:notesMasterIdLst>
  <p:sldIdLst>
    <p:sldId id="256" r:id="rId2"/>
    <p:sldId id="257" r:id="rId3"/>
    <p:sldId id="261" r:id="rId4"/>
    <p:sldId id="259" r:id="rId5"/>
    <p:sldId id="258" r:id="rId6"/>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howGuides="1">
      <p:cViewPr varScale="1">
        <p:scale>
          <a:sx n="58" d="100"/>
          <a:sy n="58" d="100"/>
        </p:scale>
        <p:origin x="1520" y="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440158C-9940-44B6-8136-D5AAC26AE98D}" type="datetimeFigureOut">
              <a:rPr lang="he-IL" smtClean="0"/>
              <a:t>ט"ז/חשון/תשפ"א</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F3BC1C3-1374-44C5-980F-E8B3586BEB05}" type="slidenum">
              <a:rPr lang="he-IL" smtClean="0"/>
              <a:t>‹#›</a:t>
            </a:fld>
            <a:endParaRPr lang="he-IL"/>
          </a:p>
        </p:txBody>
      </p:sp>
    </p:spTree>
    <p:extLst>
      <p:ext uri="{BB962C8B-B14F-4D97-AF65-F5344CB8AC3E}">
        <p14:creationId xmlns:p14="http://schemas.microsoft.com/office/powerpoint/2010/main" val="25056390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9F3BC1C3-1374-44C5-980F-E8B3586BEB05}" type="slidenum">
              <a:rPr lang="he-IL" smtClean="0"/>
              <a:t>1</a:t>
            </a:fld>
            <a:endParaRPr lang="he-IL"/>
          </a:p>
        </p:txBody>
      </p:sp>
    </p:spTree>
    <p:extLst>
      <p:ext uri="{BB962C8B-B14F-4D97-AF65-F5344CB8AC3E}">
        <p14:creationId xmlns:p14="http://schemas.microsoft.com/office/powerpoint/2010/main" val="1669847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5FD4AFC3-84F7-44B9-96DC-A41C38E9CDA4}" type="datetimeFigureOut">
              <a:rPr lang="he-IL" smtClean="0"/>
              <a:t>ט"ז/חשון/תשפ"א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3F0E94B-6AC3-4680-A608-DA89748DB787}" type="slidenum">
              <a:rPr lang="he-IL" smtClean="0"/>
              <a:t>‹#›</a:t>
            </a:fld>
            <a:endParaRPr lang="he-IL"/>
          </a:p>
        </p:txBody>
      </p:sp>
    </p:spTree>
    <p:extLst>
      <p:ext uri="{BB962C8B-B14F-4D97-AF65-F5344CB8AC3E}">
        <p14:creationId xmlns:p14="http://schemas.microsoft.com/office/powerpoint/2010/main" val="731666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5FD4AFC3-84F7-44B9-96DC-A41C38E9CDA4}" type="datetimeFigureOut">
              <a:rPr lang="he-IL" smtClean="0"/>
              <a:t>ט"ז/חשון/תשפ"א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3F0E94B-6AC3-4680-A608-DA89748DB787}" type="slidenum">
              <a:rPr lang="he-IL" smtClean="0"/>
              <a:t>‹#›</a:t>
            </a:fld>
            <a:endParaRPr lang="he-IL"/>
          </a:p>
        </p:txBody>
      </p:sp>
    </p:spTree>
    <p:extLst>
      <p:ext uri="{BB962C8B-B14F-4D97-AF65-F5344CB8AC3E}">
        <p14:creationId xmlns:p14="http://schemas.microsoft.com/office/powerpoint/2010/main" val="79648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5FD4AFC3-84F7-44B9-96DC-A41C38E9CDA4}" type="datetimeFigureOut">
              <a:rPr lang="he-IL" smtClean="0"/>
              <a:t>ט"ז/חשון/תשפ"א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3F0E94B-6AC3-4680-A608-DA89748DB787}" type="slidenum">
              <a:rPr lang="he-IL" smtClean="0"/>
              <a:t>‹#›</a:t>
            </a:fld>
            <a:endParaRPr lang="he-IL"/>
          </a:p>
        </p:txBody>
      </p:sp>
    </p:spTree>
    <p:extLst>
      <p:ext uri="{BB962C8B-B14F-4D97-AF65-F5344CB8AC3E}">
        <p14:creationId xmlns:p14="http://schemas.microsoft.com/office/powerpoint/2010/main" val="2342858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5FD4AFC3-84F7-44B9-96DC-A41C38E9CDA4}" type="datetimeFigureOut">
              <a:rPr lang="he-IL" smtClean="0"/>
              <a:t>ט"ז/חשון/תשפ"א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3F0E94B-6AC3-4680-A608-DA89748DB787}" type="slidenum">
              <a:rPr lang="he-IL" smtClean="0"/>
              <a:t>‹#›</a:t>
            </a:fld>
            <a:endParaRPr lang="he-IL"/>
          </a:p>
        </p:txBody>
      </p:sp>
    </p:spTree>
    <p:extLst>
      <p:ext uri="{BB962C8B-B14F-4D97-AF65-F5344CB8AC3E}">
        <p14:creationId xmlns:p14="http://schemas.microsoft.com/office/powerpoint/2010/main" val="249588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5FD4AFC3-84F7-44B9-96DC-A41C38E9CDA4}" type="datetimeFigureOut">
              <a:rPr lang="he-IL" smtClean="0"/>
              <a:t>ט"ז/חשון/תשפ"א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3F0E94B-6AC3-4680-A608-DA89748DB787}" type="slidenum">
              <a:rPr lang="he-IL" smtClean="0"/>
              <a:t>‹#›</a:t>
            </a:fld>
            <a:endParaRPr lang="he-IL"/>
          </a:p>
        </p:txBody>
      </p:sp>
    </p:spTree>
    <p:extLst>
      <p:ext uri="{BB962C8B-B14F-4D97-AF65-F5344CB8AC3E}">
        <p14:creationId xmlns:p14="http://schemas.microsoft.com/office/powerpoint/2010/main" val="4265268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5FD4AFC3-84F7-44B9-96DC-A41C38E9CDA4}" type="datetimeFigureOut">
              <a:rPr lang="he-IL" smtClean="0"/>
              <a:t>ט"ז/חשון/תשפ"א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3F0E94B-6AC3-4680-A608-DA89748DB787}" type="slidenum">
              <a:rPr lang="he-IL" smtClean="0"/>
              <a:t>‹#›</a:t>
            </a:fld>
            <a:endParaRPr lang="he-IL"/>
          </a:p>
        </p:txBody>
      </p:sp>
    </p:spTree>
    <p:extLst>
      <p:ext uri="{BB962C8B-B14F-4D97-AF65-F5344CB8AC3E}">
        <p14:creationId xmlns:p14="http://schemas.microsoft.com/office/powerpoint/2010/main" val="1239308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5FD4AFC3-84F7-44B9-96DC-A41C38E9CDA4}" type="datetimeFigureOut">
              <a:rPr lang="he-IL" smtClean="0"/>
              <a:t>ט"ז/חשון/תשפ"א</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D3F0E94B-6AC3-4680-A608-DA89748DB787}" type="slidenum">
              <a:rPr lang="he-IL" smtClean="0"/>
              <a:t>‹#›</a:t>
            </a:fld>
            <a:endParaRPr lang="he-IL"/>
          </a:p>
        </p:txBody>
      </p:sp>
    </p:spTree>
    <p:extLst>
      <p:ext uri="{BB962C8B-B14F-4D97-AF65-F5344CB8AC3E}">
        <p14:creationId xmlns:p14="http://schemas.microsoft.com/office/powerpoint/2010/main" val="3075549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5FD4AFC3-84F7-44B9-96DC-A41C38E9CDA4}" type="datetimeFigureOut">
              <a:rPr lang="he-IL" smtClean="0"/>
              <a:t>ט"ז/חשון/תשפ"א</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D3F0E94B-6AC3-4680-A608-DA89748DB787}" type="slidenum">
              <a:rPr lang="he-IL" smtClean="0"/>
              <a:t>‹#›</a:t>
            </a:fld>
            <a:endParaRPr lang="he-IL"/>
          </a:p>
        </p:txBody>
      </p:sp>
    </p:spTree>
    <p:extLst>
      <p:ext uri="{BB962C8B-B14F-4D97-AF65-F5344CB8AC3E}">
        <p14:creationId xmlns:p14="http://schemas.microsoft.com/office/powerpoint/2010/main" val="2034370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5FD4AFC3-84F7-44B9-96DC-A41C38E9CDA4}" type="datetimeFigureOut">
              <a:rPr lang="he-IL" smtClean="0"/>
              <a:t>ט"ז/חשון/תשפ"א</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D3F0E94B-6AC3-4680-A608-DA89748DB787}" type="slidenum">
              <a:rPr lang="he-IL" smtClean="0"/>
              <a:t>‹#›</a:t>
            </a:fld>
            <a:endParaRPr lang="he-IL"/>
          </a:p>
        </p:txBody>
      </p:sp>
    </p:spTree>
    <p:extLst>
      <p:ext uri="{BB962C8B-B14F-4D97-AF65-F5344CB8AC3E}">
        <p14:creationId xmlns:p14="http://schemas.microsoft.com/office/powerpoint/2010/main" val="3134288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5FD4AFC3-84F7-44B9-96DC-A41C38E9CDA4}" type="datetimeFigureOut">
              <a:rPr lang="he-IL" smtClean="0"/>
              <a:t>ט"ז/חשון/תשפ"א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3F0E94B-6AC3-4680-A608-DA89748DB787}" type="slidenum">
              <a:rPr lang="he-IL" smtClean="0"/>
              <a:t>‹#›</a:t>
            </a:fld>
            <a:endParaRPr lang="he-IL"/>
          </a:p>
        </p:txBody>
      </p:sp>
    </p:spTree>
    <p:extLst>
      <p:ext uri="{BB962C8B-B14F-4D97-AF65-F5344CB8AC3E}">
        <p14:creationId xmlns:p14="http://schemas.microsoft.com/office/powerpoint/2010/main" val="3669760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5FD4AFC3-84F7-44B9-96DC-A41C38E9CDA4}" type="datetimeFigureOut">
              <a:rPr lang="he-IL" smtClean="0"/>
              <a:t>ט"ז/חשון/תשפ"א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3F0E94B-6AC3-4680-A608-DA89748DB787}" type="slidenum">
              <a:rPr lang="he-IL" smtClean="0"/>
              <a:t>‹#›</a:t>
            </a:fld>
            <a:endParaRPr lang="he-IL"/>
          </a:p>
        </p:txBody>
      </p:sp>
    </p:spTree>
    <p:extLst>
      <p:ext uri="{BB962C8B-B14F-4D97-AF65-F5344CB8AC3E}">
        <p14:creationId xmlns:p14="http://schemas.microsoft.com/office/powerpoint/2010/main" val="355039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FD4AFC3-84F7-44B9-96DC-A41C38E9CDA4}" type="datetimeFigureOut">
              <a:rPr lang="he-IL" smtClean="0"/>
              <a:t>ט"ז/חשון/תשפ"א</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3F0E94B-6AC3-4680-A608-DA89748DB787}" type="slidenum">
              <a:rPr lang="he-IL" smtClean="0"/>
              <a:t>‹#›</a:t>
            </a:fld>
            <a:endParaRPr lang="he-IL"/>
          </a:p>
        </p:txBody>
      </p:sp>
    </p:spTree>
    <p:extLst>
      <p:ext uri="{BB962C8B-B14F-4D97-AF65-F5344CB8AC3E}">
        <p14:creationId xmlns:p14="http://schemas.microsoft.com/office/powerpoint/2010/main" val="2507910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https://scontent.ftlv6-1.fna.fbcdn.net/v/t1.0-9/58460450_2290011257688531_8028829082219184128_n.jpg?_nc_cat=105&amp;ccb=2&amp;_nc_sid=8bfeb9&amp;_nc_ohc=CuF2gPPwdUQAX-6iVXu&amp;_nc_ht=scontent.ftlv6-1.fna&amp;oh=e2a5cc2479bb9e22f1e61d550bbe9676&amp;oe=5FBD7595"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287524" y="380580"/>
            <a:ext cx="8640960" cy="2544364"/>
          </a:xfrm>
        </p:spPr>
        <p:txBody>
          <a:bodyPr>
            <a:noAutofit/>
          </a:bodyPr>
          <a:lstStyle/>
          <a:p>
            <a:r>
              <a:rPr lang="he-IL" sz="4000" dirty="0">
                <a:solidFill>
                  <a:srgbClr val="7030A0"/>
                </a:solidFill>
                <a:effectLst>
                  <a:outerShdw blurRad="38100" dist="38100" dir="2700000" algn="tl">
                    <a:srgbClr val="000000">
                      <a:alpha val="43137"/>
                    </a:srgbClr>
                  </a:outerShdw>
                </a:effectLst>
                <a:cs typeface="AdaMFLight" pitchFamily="2" charset="-79"/>
              </a:rPr>
              <a:t>"</a:t>
            </a:r>
            <a:r>
              <a:rPr lang="he-IL" sz="4000" dirty="0" err="1">
                <a:solidFill>
                  <a:srgbClr val="7030A0"/>
                </a:solidFill>
                <a:effectLst>
                  <a:outerShdw blurRad="38100" dist="38100" dir="2700000" algn="tl">
                    <a:srgbClr val="000000">
                      <a:alpha val="43137"/>
                    </a:srgbClr>
                  </a:outerShdw>
                </a:effectLst>
                <a:cs typeface="AdaMFLight" pitchFamily="2" charset="-79"/>
              </a:rPr>
              <a:t>יֵאָנְדו</a:t>
            </a:r>
            <a:r>
              <a:rPr lang="he-IL" sz="4000" dirty="0">
                <a:solidFill>
                  <a:srgbClr val="7030A0"/>
                </a:solidFill>
                <a:effectLst>
                  <a:outerShdw blurRad="38100" dist="38100" dir="2700000" algn="tl">
                    <a:srgbClr val="000000">
                      <a:alpha val="43137"/>
                    </a:srgbClr>
                  </a:outerShdw>
                </a:effectLst>
                <a:cs typeface="AdaMFLight" pitchFamily="2" charset="-79"/>
              </a:rPr>
              <a:t>ּ אָגֶר </a:t>
            </a:r>
            <a:r>
              <a:rPr lang="he-IL" sz="4000" dirty="0" err="1">
                <a:solidFill>
                  <a:srgbClr val="7030A0"/>
                </a:solidFill>
                <a:effectLst>
                  <a:outerShdw blurRad="38100" dist="38100" dir="2700000" algn="tl">
                    <a:srgbClr val="000000">
                      <a:alpha val="43137"/>
                    </a:srgbClr>
                  </a:outerShdw>
                </a:effectLst>
                <a:cs typeface="AdaMFLight" pitchFamily="2" charset="-79"/>
              </a:rPr>
              <a:t>זֶפֶן</a:t>
            </a:r>
            <a:r>
              <a:rPr lang="he-IL" sz="4000" dirty="0">
                <a:solidFill>
                  <a:srgbClr val="7030A0"/>
                </a:solidFill>
                <a:effectLst>
                  <a:outerShdw blurRad="38100" dist="38100" dir="2700000" algn="tl">
                    <a:srgbClr val="000000">
                      <a:alpha val="43137"/>
                    </a:srgbClr>
                  </a:outerShdw>
                </a:effectLst>
                <a:cs typeface="AdaMFLight" pitchFamily="2" charset="-79"/>
              </a:rPr>
              <a:t> </a:t>
            </a:r>
            <a:r>
              <a:rPr lang="he-IL" sz="4000" dirty="0" err="1">
                <a:solidFill>
                  <a:srgbClr val="7030A0"/>
                </a:solidFill>
                <a:effectLst>
                  <a:outerShdw blurRad="38100" dist="38100" dir="2700000" algn="tl">
                    <a:srgbClr val="000000">
                      <a:alpha val="43137"/>
                    </a:srgbClr>
                  </a:outerShdw>
                </a:effectLst>
                <a:cs typeface="AdaMFLight" pitchFamily="2" charset="-79"/>
              </a:rPr>
              <a:t>לְאָנְדו</a:t>
            </a:r>
            <a:r>
              <a:rPr lang="he-IL" sz="4000" dirty="0">
                <a:solidFill>
                  <a:srgbClr val="7030A0"/>
                </a:solidFill>
                <a:effectLst>
                  <a:outerShdw blurRad="38100" dist="38100" dir="2700000" algn="tl">
                    <a:srgbClr val="000000">
                      <a:alpha val="43137"/>
                    </a:srgbClr>
                  </a:outerShdw>
                </a:effectLst>
                <a:cs typeface="AdaMFLight" pitchFamily="2" charset="-79"/>
              </a:rPr>
              <a:t>ּ אָגֶר </a:t>
            </a:r>
            <a:r>
              <a:rPr lang="he-IL" sz="4000" dirty="0" err="1">
                <a:solidFill>
                  <a:srgbClr val="7030A0"/>
                </a:solidFill>
                <a:effectLst>
                  <a:outerShdw blurRad="38100" dist="38100" dir="2700000" algn="tl">
                    <a:srgbClr val="000000">
                      <a:alpha val="43137"/>
                    </a:srgbClr>
                  </a:outerShdw>
                </a:effectLst>
                <a:cs typeface="AdaMFLight" pitchFamily="2" charset="-79"/>
              </a:rPr>
              <a:t>אֲלקֵסו</a:t>
            </a:r>
            <a:r>
              <a:rPr lang="he-IL" sz="4000" dirty="0">
                <a:solidFill>
                  <a:srgbClr val="7030A0"/>
                </a:solidFill>
                <a:effectLst>
                  <a:outerShdw blurRad="38100" dist="38100" dir="2700000" algn="tl">
                    <a:srgbClr val="000000">
                      <a:alpha val="43137"/>
                    </a:srgbClr>
                  </a:outerShdw>
                </a:effectLst>
                <a:cs typeface="AdaMFLight" pitchFamily="2" charset="-79"/>
              </a:rPr>
              <a:t>ֹ נֵאוּ"</a:t>
            </a:r>
          </a:p>
          <a:p>
            <a:r>
              <a:rPr lang="he-IL" sz="4000" dirty="0">
                <a:solidFill>
                  <a:srgbClr val="7030A0"/>
                </a:solidFill>
                <a:effectLst>
                  <a:outerShdw blurRad="38100" dist="38100" dir="2700000" algn="tl">
                    <a:srgbClr val="000000">
                      <a:alpha val="43137"/>
                    </a:srgbClr>
                  </a:outerShdw>
                </a:effectLst>
                <a:cs typeface="AdaMFLight" pitchFamily="2" charset="-79"/>
              </a:rPr>
              <a:t>"שיר במדינה אחת נשמע כבכי במדינה אחרת"</a:t>
            </a:r>
          </a:p>
          <a:p>
            <a:pPr algn="l"/>
            <a:r>
              <a:rPr lang="he-IL" sz="1800" dirty="0">
                <a:solidFill>
                  <a:srgbClr val="7030A0"/>
                </a:solidFill>
                <a:effectLst>
                  <a:outerShdw blurRad="38100" dist="38100" dir="2700000" algn="tl">
                    <a:srgbClr val="000000">
                      <a:alpha val="43137"/>
                    </a:srgbClr>
                  </a:outerShdw>
                </a:effectLst>
                <a:cs typeface="AdaMFLight" pitchFamily="2" charset="-79"/>
              </a:rPr>
              <a:t>(פתגם אתיופי עממי)</a:t>
            </a:r>
          </a:p>
        </p:txBody>
      </p:sp>
      <p:pic>
        <p:nvPicPr>
          <p:cNvPr id="4" name="תמונה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8" y="574"/>
            <a:ext cx="1368152" cy="760013"/>
          </a:xfrm>
          <a:prstGeom prst="rect">
            <a:avLst/>
          </a:prstGeom>
        </p:spPr>
      </p:pic>
      <p:sp>
        <p:nvSpPr>
          <p:cNvPr id="5" name="TextBox 4"/>
          <p:cNvSpPr txBox="1"/>
          <p:nvPr/>
        </p:nvSpPr>
        <p:spPr>
          <a:xfrm>
            <a:off x="557808" y="1806149"/>
            <a:ext cx="8136904" cy="707886"/>
          </a:xfrm>
          <a:prstGeom prst="rect">
            <a:avLst/>
          </a:prstGeom>
          <a:noFill/>
        </p:spPr>
        <p:txBody>
          <a:bodyPr wrap="square" rtlCol="1">
            <a:spAutoFit/>
          </a:bodyPr>
          <a:lstStyle/>
          <a:p>
            <a:pPr marL="285750" indent="-285750">
              <a:buFont typeface="Arial" pitchFamily="34" charset="0"/>
              <a:buChar char="•"/>
            </a:pPr>
            <a:r>
              <a:rPr lang="he-IL" sz="2000" dirty="0">
                <a:cs typeface="AlexandraH" pitchFamily="2" charset="-79"/>
              </a:rPr>
              <a:t>הסבירו את כוונת הפתגם. </a:t>
            </a:r>
          </a:p>
          <a:p>
            <a:pPr marL="285750" indent="-285750">
              <a:buFont typeface="Arial" pitchFamily="34" charset="0"/>
              <a:buChar char="•"/>
            </a:pPr>
            <a:r>
              <a:rPr lang="he-IL" sz="2000" dirty="0">
                <a:cs typeface="AlexandraH" pitchFamily="2" charset="-79"/>
              </a:rPr>
              <a:t>חשבו על דוגמאות במפגש בין תרבויות שונות שיכולות להמחיש את דברי הפתגם</a:t>
            </a:r>
            <a:r>
              <a:rPr lang="he-IL" sz="2000" dirty="0"/>
              <a:t>. </a:t>
            </a:r>
          </a:p>
        </p:txBody>
      </p:sp>
      <p:sp>
        <p:nvSpPr>
          <p:cNvPr id="7" name="AutoShape 2" descr="https://scontent.ftlv6-1.fna.fbcdn.net/v/t1.0-9/58460450_2290011257688531_8028829082219184128_n.jpg?_nc_cat=105&amp;ccb=2&amp;_nc_sid=8bfeb9&amp;_nc_ohc=CuF2gPPwdUQAX-6iVXu&amp;_nc_ht=scontent.ftlv6-1.fna&amp;oh=e2a5cc2479bb9e22f1e61d550bbe9676&amp;oe=5FBD7595"/>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9" name="מלבן 8"/>
          <p:cNvSpPr/>
          <p:nvPr/>
        </p:nvSpPr>
        <p:spPr>
          <a:xfrm>
            <a:off x="3355776" y="2564904"/>
            <a:ext cx="5575474" cy="4247317"/>
          </a:xfrm>
          <a:prstGeom prst="rect">
            <a:avLst/>
          </a:prstGeom>
        </p:spPr>
        <p:txBody>
          <a:bodyPr wrap="square">
            <a:spAutoFit/>
          </a:bodyPr>
          <a:lstStyle/>
          <a:p>
            <a:pPr algn="just"/>
            <a:endParaRPr lang="he-IL" dirty="0"/>
          </a:p>
          <a:p>
            <a:pPr algn="just"/>
            <a:r>
              <a:rPr lang="he-IL" dirty="0"/>
              <a:t>היחס שבין הדור המבוגר והדור הצעיר, בין הורים וילדים, הוא אחד מן ההיבטים התרבותיים שבהם ישנו פער גדול מאוד בין המסורת של ביתא-ישראל לבין התרבות הישראלית-מערבית. </a:t>
            </a:r>
          </a:p>
          <a:p>
            <a:pPr algn="just"/>
            <a:r>
              <a:rPr lang="he-IL" dirty="0"/>
              <a:t>במסורת ביתא-ישראל המבוגרים הם העומדים בלב הקהילה, והיחס של הצעירים אליהם הוא יחס של כבוד וצייתנות. </a:t>
            </a:r>
          </a:p>
          <a:p>
            <a:pPr algn="just"/>
            <a:endParaRPr lang="he-IL" dirty="0"/>
          </a:p>
          <a:p>
            <a:pPr algn="just"/>
            <a:r>
              <a:rPr lang="he-IL" dirty="0"/>
              <a:t>הדבר בא ליבי ביטוי בין היתר במנהג להשפיל את המבט בעת דיבור עם המבוגרים, וכן במנהג להגיש למבוגרים את האוכל בראשונה, וכן באיסור לחלוק על המבוגר ועוד. </a:t>
            </a:r>
          </a:p>
          <a:p>
            <a:pPr algn="just"/>
            <a:endParaRPr lang="he-IL" dirty="0"/>
          </a:p>
          <a:p>
            <a:pPr algn="just"/>
            <a:r>
              <a:rPr lang="he-IL" dirty="0"/>
              <a:t>לעומת זאת בחברה הישראלית-מערבית "העולם שייך לצעירים", ופעמים רבות שההתנהגות הישראלית, שאינה נתפסת "חצופה" נראית בעיניהם של אלו שבאו מתרבות אחרת, כהתנהגות פוגענית ומזלזלת. </a:t>
            </a:r>
          </a:p>
        </p:txBody>
      </p:sp>
      <p:sp>
        <p:nvSpPr>
          <p:cNvPr id="14" name="AutoShape 4" descr="חג הסיגד בירושלים"/>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1029" name="Picture 5" descr="C:\Users\hp\Downloads\PikiWiki_Israel_15510_Sigd_Jerusalem.JPG"/>
          <p:cNvPicPr>
            <a:picLocks noChangeAspect="1" noChangeArrowheads="1"/>
          </p:cNvPicPr>
          <p:nvPr/>
        </p:nvPicPr>
        <p:blipFill rotWithShape="1">
          <a:blip r:embed="rId4">
            <a:extLst>
              <a:ext uri="{28A0092B-C50C-407E-A947-70E740481C1C}">
                <a14:useLocalDpi xmlns:a14="http://schemas.microsoft.com/office/drawing/2010/main" val="0"/>
              </a:ext>
            </a:extLst>
          </a:blip>
          <a:srcRect l="35419" r="8624"/>
          <a:stretch/>
        </p:blipFill>
        <p:spPr bwMode="auto">
          <a:xfrm>
            <a:off x="365016" y="2935600"/>
            <a:ext cx="2910840" cy="3901440"/>
          </a:xfrm>
          <a:prstGeom prst="rect">
            <a:avLst/>
          </a:prstGeom>
          <a:noFill/>
          <a:extLst>
            <a:ext uri="{909E8E84-426E-40DD-AFC4-6F175D3DCCD1}">
              <a14:hiddenFill xmlns:a14="http://schemas.microsoft.com/office/drawing/2010/main">
                <a:solidFill>
                  <a:srgbClr val="FFFFFF"/>
                </a:solidFill>
              </a14:hiddenFill>
            </a:ext>
          </a:extLst>
        </p:spPr>
      </p:pic>
      <p:sp>
        <p:nvSpPr>
          <p:cNvPr id="16" name="מלבן 15"/>
          <p:cNvSpPr/>
          <p:nvPr/>
        </p:nvSpPr>
        <p:spPr>
          <a:xfrm rot="16200000">
            <a:off x="-1089840" y="4067872"/>
            <a:ext cx="2565125" cy="261610"/>
          </a:xfrm>
          <a:prstGeom prst="rect">
            <a:avLst/>
          </a:prstGeom>
        </p:spPr>
        <p:txBody>
          <a:bodyPr wrap="none">
            <a:spAutoFit/>
          </a:bodyPr>
          <a:lstStyle/>
          <a:p>
            <a:r>
              <a:rPr lang="he-IL" sz="1100" dirty="0"/>
              <a:t>מצילומי יהודית גרעין-כל, מתוך אתר </a:t>
            </a:r>
            <a:r>
              <a:rPr lang="he-IL" sz="1100" dirty="0" err="1"/>
              <a:t>פיקיויקי</a:t>
            </a:r>
            <a:endParaRPr lang="he-IL" sz="1100" dirty="0"/>
          </a:p>
        </p:txBody>
      </p:sp>
    </p:spTree>
    <p:extLst>
      <p:ext uri="{BB962C8B-B14F-4D97-AF65-F5344CB8AC3E}">
        <p14:creationId xmlns:p14="http://schemas.microsoft.com/office/powerpoint/2010/main" val="2754256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content.ftlv6-1.fna.fbcdn.net/v/t1.0-9/58460450_2290011257688531_8028829082219184128_n.jpg?_nc_cat=105&amp;ccb=2&amp;_nc_sid=8bfeb9&amp;_nc_ohc=CuF2gPPwdUQAX-6iVXu&amp;_nc_ht=scontent.ftlv6-1.fna&amp;oh=e2a5cc2479bb9e22f1e61d550bbe9676&amp;oe=5FBD7595"/>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593664" y="1511663"/>
            <a:ext cx="4391339" cy="45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29384" y="1412776"/>
            <a:ext cx="3910568" cy="2585323"/>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pPr algn="just"/>
            <a:r>
              <a:rPr lang="he-IL" sz="2400" b="1" dirty="0">
                <a:cs typeface="AdaMFLight" pitchFamily="2" charset="-79"/>
              </a:rPr>
              <a:t>אמו של ר' טרפון ירדה לטייל לתוך חצירה בשבת.</a:t>
            </a:r>
          </a:p>
          <a:p>
            <a:pPr algn="just"/>
            <a:r>
              <a:rPr lang="he-IL" sz="2400" b="1" dirty="0">
                <a:cs typeface="AdaMFLight" pitchFamily="2" charset="-79"/>
              </a:rPr>
              <a:t>והלך ר' טרפון והניח שתי ידיו תחת פרסותיה (- כפות רגליה)</a:t>
            </a:r>
          </a:p>
          <a:p>
            <a:pPr algn="just"/>
            <a:r>
              <a:rPr lang="he-IL" sz="2400" b="1" dirty="0" err="1">
                <a:cs typeface="AdaMFLight" pitchFamily="2" charset="-79"/>
              </a:rPr>
              <a:t>והיתה</a:t>
            </a:r>
            <a:r>
              <a:rPr lang="he-IL" sz="2400" b="1" dirty="0">
                <a:cs typeface="AdaMFLight" pitchFamily="2" charset="-79"/>
              </a:rPr>
              <a:t> מהלכת עליהן עד שהגיעה למיטתה. </a:t>
            </a:r>
          </a:p>
          <a:p>
            <a:pPr algn="l"/>
            <a:r>
              <a:rPr lang="he-IL" sz="1600" dirty="0">
                <a:cs typeface="AdaMFLight" pitchFamily="2" charset="-79"/>
              </a:rPr>
              <a:t>(תלמוד ירושלמי, מסכת פאה, פרק א', הלכה א)</a:t>
            </a:r>
          </a:p>
        </p:txBody>
      </p:sp>
      <p:sp>
        <p:nvSpPr>
          <p:cNvPr id="2" name="TextBox 1"/>
          <p:cNvSpPr txBox="1"/>
          <p:nvPr/>
        </p:nvSpPr>
        <p:spPr>
          <a:xfrm>
            <a:off x="1369720" y="116632"/>
            <a:ext cx="7471365" cy="923330"/>
          </a:xfrm>
          <a:prstGeom prst="rect">
            <a:avLst/>
          </a:prstGeom>
          <a:noFill/>
        </p:spPr>
        <p:txBody>
          <a:bodyPr wrap="square" rtlCol="1">
            <a:spAutoFit/>
          </a:bodyPr>
          <a:lstStyle/>
          <a:p>
            <a:pPr algn="just"/>
            <a:r>
              <a:rPr lang="he-IL" dirty="0"/>
              <a:t>בתמונה שלפניכם רואים את חבר הכנסת גדי </a:t>
            </a:r>
            <a:r>
              <a:rPr lang="he-IL" dirty="0" err="1"/>
              <a:t>יברקן</a:t>
            </a:r>
            <a:r>
              <a:rPr lang="he-IL" dirty="0"/>
              <a:t> ביום השבעתו כחבר כנסת, מנשק את רגלי אמו, כאות כבוד והכרת תודה. </a:t>
            </a:r>
          </a:p>
          <a:p>
            <a:pPr algn="just"/>
            <a:r>
              <a:rPr lang="he-IL" dirty="0"/>
              <a:t>התבוננו בתמונה, קראו את האגדה על רבי טרפון, וענו על השאלות: </a:t>
            </a:r>
          </a:p>
        </p:txBody>
      </p:sp>
      <p:pic>
        <p:nvPicPr>
          <p:cNvPr id="5" name="תמונה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8" y="574"/>
            <a:ext cx="1368152" cy="760013"/>
          </a:xfrm>
          <a:prstGeom prst="rect">
            <a:avLst/>
          </a:prstGeom>
        </p:spPr>
      </p:pic>
      <p:sp>
        <p:nvSpPr>
          <p:cNvPr id="4" name="TextBox 3"/>
          <p:cNvSpPr txBox="1"/>
          <p:nvPr/>
        </p:nvSpPr>
        <p:spPr>
          <a:xfrm>
            <a:off x="35496" y="3998099"/>
            <a:ext cx="4498816" cy="2862322"/>
          </a:xfrm>
          <a:prstGeom prst="rect">
            <a:avLst/>
          </a:prstGeom>
          <a:noFill/>
        </p:spPr>
        <p:txBody>
          <a:bodyPr wrap="square" rtlCol="1">
            <a:spAutoFit/>
          </a:bodyPr>
          <a:lstStyle/>
          <a:p>
            <a:pPr marL="285750" indent="-285750">
              <a:buFont typeface="Arial" pitchFamily="34" charset="0"/>
              <a:buChar char="•"/>
            </a:pPr>
            <a:r>
              <a:rPr lang="he-IL" sz="2000" dirty="0">
                <a:cs typeface="AlexandraH" pitchFamily="2" charset="-79"/>
              </a:rPr>
              <a:t>מה אתם חשים כשאתם מביטים בתמונה שלפניכם? </a:t>
            </a:r>
          </a:p>
          <a:p>
            <a:pPr marL="285750" indent="-285750">
              <a:buFont typeface="Arial" pitchFamily="34" charset="0"/>
              <a:buChar char="•"/>
            </a:pPr>
            <a:r>
              <a:rPr lang="he-IL" sz="2000" dirty="0">
                <a:cs typeface="AlexandraH" pitchFamily="2" charset="-79"/>
              </a:rPr>
              <a:t>האם כיבוד ההורים בחברה הישראלית דומה או שונה לכיבוד ההורים המתואר באגדה ובתמונה של חברה הכנסת לשעבר, גדי </a:t>
            </a:r>
            <a:r>
              <a:rPr lang="he-IL" sz="2000" dirty="0" err="1">
                <a:cs typeface="AlexandraH" pitchFamily="2" charset="-79"/>
              </a:rPr>
              <a:t>יברקן</a:t>
            </a:r>
            <a:r>
              <a:rPr lang="he-IL" sz="2000" dirty="0">
                <a:cs typeface="AlexandraH" pitchFamily="2" charset="-79"/>
              </a:rPr>
              <a:t>? </a:t>
            </a:r>
          </a:p>
          <a:p>
            <a:pPr marL="285750" indent="-285750">
              <a:buFont typeface="Arial" pitchFamily="34" charset="0"/>
              <a:buChar char="•"/>
            </a:pPr>
            <a:r>
              <a:rPr lang="he-IL" sz="2000" dirty="0">
                <a:cs typeface="AlexandraH" pitchFamily="2" charset="-79"/>
              </a:rPr>
              <a:t>מה דעתכם על כיבוד הורים מסוג זה?</a:t>
            </a:r>
          </a:p>
          <a:p>
            <a:pPr marL="285750" indent="-285750">
              <a:buFont typeface="Arial" pitchFamily="34" charset="0"/>
              <a:buChar char="•"/>
            </a:pPr>
            <a:r>
              <a:rPr lang="he-IL" sz="2000" dirty="0">
                <a:cs typeface="AlexandraH" pitchFamily="2" charset="-79"/>
              </a:rPr>
              <a:t>מה הייתם בוחרים לאמץ וללמוד מתמונה זו והמנהגים שתוארו בעמוד הקודם, ומה לא? הסבירו. </a:t>
            </a:r>
          </a:p>
        </p:txBody>
      </p:sp>
      <p:sp>
        <p:nvSpPr>
          <p:cNvPr id="7" name="TextBox 6"/>
          <p:cNvSpPr txBox="1"/>
          <p:nvPr/>
        </p:nvSpPr>
        <p:spPr>
          <a:xfrm>
            <a:off x="4678195" y="6021287"/>
            <a:ext cx="4306808" cy="276999"/>
          </a:xfrm>
          <a:prstGeom prst="rect">
            <a:avLst/>
          </a:prstGeom>
          <a:noFill/>
        </p:spPr>
        <p:txBody>
          <a:bodyPr wrap="square" rtlCol="1">
            <a:spAutoFit/>
          </a:bodyPr>
          <a:lstStyle/>
          <a:p>
            <a:r>
              <a:rPr lang="he-IL" sz="1200" dirty="0"/>
              <a:t>צילום: ראובן קסטרו </a:t>
            </a:r>
          </a:p>
        </p:txBody>
      </p:sp>
    </p:spTree>
    <p:extLst>
      <p:ext uri="{BB962C8B-B14F-4D97-AF65-F5344CB8AC3E}">
        <p14:creationId xmlns:p14="http://schemas.microsoft.com/office/powerpoint/2010/main" val="4113356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550256" y="0"/>
            <a:ext cx="4572000" cy="6186309"/>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just"/>
            <a:r>
              <a:rPr lang="he-IL" dirty="0"/>
              <a:t>"כשעולים ממדינה כמו אתיופיה, שהפער בינה לבין החברה הישראלית כל כך גדול, היכולת של הילדים לקלוט את השפה ואת התרבות החדשה הרבה יותר גדולה מזו של ההורים. ההורים נשארים מאחור, ומאזן הכוחות בתוך הבית משתנה. הרבה פעמים אני, כילד בכור, הייתי הולך עם אבא שלי לבנק והייתי מבין את הדברים יותר טוב ממנו. לא פעם הייתי הולך גם </a:t>
            </a:r>
            <a:r>
              <a:rPr lang="he-IL" dirty="0" err="1"/>
              <a:t>לאסיפות</a:t>
            </a:r>
            <a:r>
              <a:rPr lang="he-IL" dirty="0"/>
              <a:t> ההורים של האחים הצעירים שלי. לפעמים עם ההורים, כדי לעזור להם להבין מה שנאמר ולפעמים גם בלעדיהם, כשהעבודות האינסופיות שלהם מנעו מהם להגיע בזמן לאסיפה".</a:t>
            </a:r>
          </a:p>
          <a:p>
            <a:pPr algn="just"/>
            <a:r>
              <a:rPr lang="he-IL" dirty="0"/>
              <a:t>"לא כל ילד צעיר מסוגל לאזן בין </a:t>
            </a:r>
            <a:r>
              <a:rPr lang="he-IL" dirty="0" err="1"/>
              <a:t>הכח</a:t>
            </a:r>
            <a:r>
              <a:rPr lang="he-IL" dirty="0"/>
              <a:t> האדיר שפתאום נהיה לו לבין יחס הכבוד שמגיע להורים, במיוחד כשקיים פער כל כך גדול בין שיטת החינוך הסמכותית </a:t>
            </a:r>
            <a:r>
              <a:rPr lang="he-IL" dirty="0" err="1"/>
              <a:t>שהיתה</a:t>
            </a:r>
            <a:r>
              <a:rPr lang="he-IL" dirty="0"/>
              <a:t> מקובלת באתיופיה, כשדבר ההורים הוא קדוש, לבין השיטה היותר ליברלית שמקובלת פה. יש הרבה מקרים שהפער הזה ממש פירק משפחות". </a:t>
            </a:r>
          </a:p>
          <a:p>
            <a:pPr algn="just"/>
            <a:endParaRPr lang="he-IL" dirty="0"/>
          </a:p>
          <a:p>
            <a:pPr algn="just"/>
            <a:r>
              <a:rPr lang="he-IL" dirty="0"/>
              <a:t>(דוד </a:t>
            </a:r>
            <a:r>
              <a:rPr lang="he-IL" dirty="0" err="1"/>
              <a:t>אבטה</a:t>
            </a:r>
            <a:r>
              <a:rPr lang="he-IL" dirty="0"/>
              <a:t>, מתוך כתבתו של יאיר שלג: "אובדן סמכות: משבר ואתגר בעליה", מקור ראשון)</a:t>
            </a:r>
          </a:p>
        </p:txBody>
      </p:sp>
      <p:sp>
        <p:nvSpPr>
          <p:cNvPr id="3" name="TextBox 2"/>
          <p:cNvSpPr txBox="1"/>
          <p:nvPr/>
        </p:nvSpPr>
        <p:spPr>
          <a:xfrm>
            <a:off x="179512" y="3429000"/>
            <a:ext cx="4226728" cy="3170099"/>
          </a:xfrm>
          <a:prstGeom prst="rect">
            <a:avLst/>
          </a:prstGeom>
          <a:noFill/>
        </p:spPr>
        <p:txBody>
          <a:bodyPr wrap="square" rtlCol="1">
            <a:spAutoFit/>
          </a:bodyPr>
          <a:lstStyle/>
          <a:p>
            <a:pPr marL="285750" indent="-285750">
              <a:buFont typeface="Arial" pitchFamily="34" charset="0"/>
              <a:buChar char="•"/>
            </a:pPr>
            <a:r>
              <a:rPr lang="he-IL" sz="2000" dirty="0">
                <a:cs typeface="AlexandraH" pitchFamily="2" charset="-79"/>
              </a:rPr>
              <a:t>מה הפער שבין התרבות הישראלית והתרבות של הקהילה האתיופית על פי קטע זה?</a:t>
            </a:r>
          </a:p>
          <a:p>
            <a:pPr marL="285750" indent="-285750">
              <a:buFont typeface="Arial" pitchFamily="34" charset="0"/>
              <a:buChar char="•"/>
            </a:pPr>
            <a:r>
              <a:rPr lang="he-IL" sz="2000" dirty="0">
                <a:cs typeface="AlexandraH" pitchFamily="2" charset="-79"/>
              </a:rPr>
              <a:t>מלבד הפער התרבותי, מה עוד גרם לשחיקה במעמדם של ההורים בכלל, והאב בפרט בקהילה האתיופית בישראל?</a:t>
            </a:r>
          </a:p>
          <a:p>
            <a:pPr marL="285750" indent="-285750">
              <a:buFont typeface="Arial" pitchFamily="34" charset="0"/>
              <a:buChar char="•"/>
            </a:pPr>
            <a:endParaRPr lang="he-IL" sz="2000" dirty="0">
              <a:cs typeface="AlexandraH" pitchFamily="2" charset="-79"/>
            </a:endParaRPr>
          </a:p>
          <a:p>
            <a:pPr marL="285750" indent="-285750">
              <a:buFont typeface="Arial" pitchFamily="34" charset="0"/>
              <a:buChar char="•"/>
            </a:pPr>
            <a:endParaRPr lang="he-IL" sz="2000" dirty="0">
              <a:cs typeface="AlexandraH" pitchFamily="2" charset="-79"/>
            </a:endParaRPr>
          </a:p>
          <a:p>
            <a:pPr marL="285750" indent="-285750">
              <a:buFont typeface="Arial" pitchFamily="34" charset="0"/>
              <a:buChar char="•"/>
            </a:pPr>
            <a:r>
              <a:rPr lang="he-IL" sz="2000" dirty="0">
                <a:cs typeface="AlexandraH" pitchFamily="2" charset="-79"/>
              </a:rPr>
              <a:t>מה אפשר היה לעשות אחרת?</a:t>
            </a:r>
          </a:p>
          <a:p>
            <a:pPr marL="285750" indent="-285750">
              <a:buFont typeface="Arial" pitchFamily="34" charset="0"/>
              <a:buChar char="•"/>
            </a:pPr>
            <a:r>
              <a:rPr lang="he-IL" sz="2000" dirty="0">
                <a:cs typeface="AlexandraH" pitchFamily="2" charset="-79"/>
              </a:rPr>
              <a:t>איך אפשר היה להתמודד טוב יותר עם המציאות הזו?</a:t>
            </a:r>
          </a:p>
        </p:txBody>
      </p:sp>
      <p:pic>
        <p:nvPicPr>
          <p:cNvPr id="4" name="תמונה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8" y="574"/>
            <a:ext cx="1368152" cy="760013"/>
          </a:xfrm>
          <a:prstGeom prst="rect">
            <a:avLst/>
          </a:prstGeom>
        </p:spPr>
      </p:pic>
      <p:sp>
        <p:nvSpPr>
          <p:cNvPr id="5" name="AutoShape 2" descr="קובץ:Sigd-27.11.08.jpg"/>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4099" name="Picture 3" descr="C:\Users\hp\Desktop\מיתרים\אתיופי מבוגר.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080" y="714211"/>
            <a:ext cx="4026160" cy="26824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16200000">
            <a:off x="-967856" y="1738213"/>
            <a:ext cx="2448272" cy="261610"/>
          </a:xfrm>
          <a:prstGeom prst="rect">
            <a:avLst/>
          </a:prstGeom>
          <a:noFill/>
        </p:spPr>
        <p:txBody>
          <a:bodyPr wrap="square" rtlCol="1">
            <a:spAutoFit/>
          </a:bodyPr>
          <a:lstStyle/>
          <a:p>
            <a:r>
              <a:rPr lang="he-IL" sz="1100" dirty="0"/>
              <a:t>האגודה הישראלית למען יהודי אתיופיה</a:t>
            </a:r>
          </a:p>
        </p:txBody>
      </p:sp>
    </p:spTree>
    <p:extLst>
      <p:ext uri="{BB962C8B-B14F-4D97-AF65-F5344CB8AC3E}">
        <p14:creationId xmlns:p14="http://schemas.microsoft.com/office/powerpoint/2010/main" val="1915629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0" y="-30440"/>
            <a:ext cx="4493488" cy="6740307"/>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pPr algn="just"/>
            <a:r>
              <a:rPr lang="he-IL" dirty="0"/>
              <a:t>באחד משידורי הרדיו רואיינה צעירה עולה מאתיופיה... שאלו אותה לדעתה על החברה הישראלית והיא ענתה שיש בה דברים טובים ויש בה דברים רעים...הנערה מנתה שני חסרונות: </a:t>
            </a:r>
          </a:p>
          <a:p>
            <a:pPr algn="just"/>
            <a:r>
              <a:rPr lang="he-IL" dirty="0"/>
              <a:t>אחד, הישראלי מדבר דוגרי וישר לעניין וזה יפה, אבל הוא בכלל לא חושב על כך שהשומע אולי נפגע מן הדברים. </a:t>
            </a:r>
          </a:p>
          <a:p>
            <a:pPr algn="just"/>
            <a:r>
              <a:rPr lang="he-IL" dirty="0"/>
              <a:t>הדבר השני שרע בעיניה הוא שאין כאן שום כבוד להורים ולזקנים.</a:t>
            </a:r>
          </a:p>
          <a:p>
            <a:pPr algn="just"/>
            <a:r>
              <a:rPr lang="he-IL" dirty="0"/>
              <a:t>אפשר ללמוד מזה דבר חשוב מאוד לעניין קליטת העלייה מאתיופיה וקליטת עלייה בכלל. הרי שתי ההערות האלה קולעות מאוד ומעידות על חוש אבחנה מצוין, אבל איזה ישראלי מקשיב ברצינות להערות של בחורה אתיופית? הרי אנחנו צריכים לקלוט אותם, ולא הם אותנו. אנחנו יודעים שיש לנו חסרונות, אבל קליטה טובה הייתה בעינינו תמיד השאיפה שהעולים יהפכו לישראלים גמורים מהר ככל האפשר, עם כל היתרונות ועם כל החסרונות. (-נכתב בציניות, וכמובן שהוא מתכוון ללמד אותנו שלא כך צריכים להיות הדברים. אלא כך:)</a:t>
            </a:r>
          </a:p>
          <a:p>
            <a:pPr algn="just"/>
            <a:r>
              <a:rPr lang="he-IL" b="1" dirty="0"/>
              <a:t>אפשר לומר שהשאיפה הזאת הייתה השגיאה הגדולה ביותר בקליטת העלייה...</a:t>
            </a:r>
          </a:p>
          <a:p>
            <a:pPr algn="just"/>
            <a:r>
              <a:rPr lang="he-IL" dirty="0"/>
              <a:t>(אורי אליצור, שודר ברדיו בשנת תשנא - 1991)</a:t>
            </a:r>
          </a:p>
        </p:txBody>
      </p:sp>
      <p:sp>
        <p:nvSpPr>
          <p:cNvPr id="4" name="TextBox 3"/>
          <p:cNvSpPr txBox="1"/>
          <p:nvPr/>
        </p:nvSpPr>
        <p:spPr>
          <a:xfrm>
            <a:off x="277455" y="4293096"/>
            <a:ext cx="4248472" cy="2800767"/>
          </a:xfrm>
          <a:prstGeom prst="rect">
            <a:avLst/>
          </a:prstGeom>
          <a:noFill/>
        </p:spPr>
        <p:txBody>
          <a:bodyPr wrap="square" rtlCol="1">
            <a:spAutoFit/>
          </a:bodyPr>
          <a:lstStyle/>
          <a:p>
            <a:endParaRPr lang="he-IL" dirty="0"/>
          </a:p>
          <a:p>
            <a:pPr marL="285750" indent="-285750">
              <a:buFont typeface="Arial" pitchFamily="34" charset="0"/>
              <a:buChar char="•"/>
            </a:pPr>
            <a:r>
              <a:rPr lang="he-IL" sz="2000" dirty="0">
                <a:cs typeface="AlexandraH" pitchFamily="2" charset="-79"/>
              </a:rPr>
              <a:t>כיצד אורי אליצור מציע לנו להתייחס לפער שבין החברה הקולטת להחברה הנקלטת? </a:t>
            </a:r>
          </a:p>
          <a:p>
            <a:pPr marL="285750" indent="-285750">
              <a:buFont typeface="Arial" pitchFamily="34" charset="0"/>
              <a:buChar char="•"/>
            </a:pPr>
            <a:r>
              <a:rPr lang="he-IL" sz="2000" dirty="0">
                <a:cs typeface="AlexandraH" pitchFamily="2" charset="-79"/>
              </a:rPr>
              <a:t>על פי אורי אליצור, מה עלינו ללמוד כחברה, מהתרבות שהביאו עמם העולים מאתיופיה? </a:t>
            </a:r>
          </a:p>
          <a:p>
            <a:pPr marL="285750" indent="-285750">
              <a:buFont typeface="Arial" pitchFamily="34" charset="0"/>
              <a:buChar char="•"/>
            </a:pPr>
            <a:r>
              <a:rPr lang="he-IL" sz="2000" dirty="0">
                <a:cs typeface="AlexandraH" pitchFamily="2" charset="-79"/>
              </a:rPr>
              <a:t>האם אתם מסכימים </a:t>
            </a:r>
            <a:r>
              <a:rPr lang="he-IL" sz="2000" dirty="0" err="1">
                <a:cs typeface="AlexandraH" pitchFamily="2" charset="-79"/>
              </a:rPr>
              <a:t>איתו</a:t>
            </a:r>
            <a:r>
              <a:rPr lang="he-IL" sz="2000" dirty="0">
                <a:cs typeface="AlexandraH" pitchFamily="2" charset="-79"/>
              </a:rPr>
              <a:t> בנוגע לנושא הספציפי הזה, של היחסים שבין הדור הצעיר והדור המבוגר? מדוע?</a:t>
            </a:r>
          </a:p>
          <a:p>
            <a:endParaRPr lang="he-IL" dirty="0"/>
          </a:p>
        </p:txBody>
      </p:sp>
      <p:pic>
        <p:nvPicPr>
          <p:cNvPr id="5121" name="Picture 1" descr="C:\Users\hp\Downloads\PikiWiki_Israel_22999_Religion_in_Israe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9720" y="260648"/>
            <a:ext cx="2798031" cy="4182456"/>
          </a:xfrm>
          <a:prstGeom prst="rect">
            <a:avLst/>
          </a:prstGeom>
          <a:noFill/>
          <a:extLst>
            <a:ext uri="{909E8E84-426E-40DD-AFC4-6F175D3DCCD1}">
              <a14:hiddenFill xmlns:a14="http://schemas.microsoft.com/office/drawing/2010/main">
                <a:solidFill>
                  <a:srgbClr val="FFFFFF"/>
                </a:solidFill>
              </a14:hiddenFill>
            </a:ext>
          </a:extLst>
        </p:spPr>
      </p:pic>
      <p:pic>
        <p:nvPicPr>
          <p:cNvPr id="6" name="תמונה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8" y="574"/>
            <a:ext cx="1368152" cy="760013"/>
          </a:xfrm>
          <a:prstGeom prst="rect">
            <a:avLst/>
          </a:prstGeom>
        </p:spPr>
      </p:pic>
    </p:spTree>
    <p:extLst>
      <p:ext uri="{BB962C8B-B14F-4D97-AF65-F5344CB8AC3E}">
        <p14:creationId xmlns:p14="http://schemas.microsoft.com/office/powerpoint/2010/main" val="1974712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4286"/>
            <a:ext cx="6660752" cy="4957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תמונה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8" y="574"/>
            <a:ext cx="1368152" cy="760013"/>
          </a:xfrm>
          <a:prstGeom prst="rect">
            <a:avLst/>
          </a:prstGeom>
        </p:spPr>
      </p:pic>
      <p:sp>
        <p:nvSpPr>
          <p:cNvPr id="4" name="TextBox 3"/>
          <p:cNvSpPr txBox="1"/>
          <p:nvPr/>
        </p:nvSpPr>
        <p:spPr>
          <a:xfrm>
            <a:off x="73184" y="4941168"/>
            <a:ext cx="6010984" cy="2246769"/>
          </a:xfrm>
          <a:prstGeom prst="rect">
            <a:avLst/>
          </a:prstGeom>
          <a:noFill/>
        </p:spPr>
        <p:txBody>
          <a:bodyPr wrap="square" rtlCol="1">
            <a:spAutoFit/>
          </a:bodyPr>
          <a:lstStyle/>
          <a:p>
            <a:pPr marL="285750" indent="-285750">
              <a:buFont typeface="Arial" pitchFamily="34" charset="0"/>
              <a:buChar char="•"/>
            </a:pPr>
            <a:r>
              <a:rPr lang="he-IL" sz="2000" dirty="0">
                <a:cs typeface="AlexandraH" pitchFamily="2" charset="-79"/>
              </a:rPr>
              <a:t>מה היה היחס של מדינת ישראל כלפי </a:t>
            </a:r>
            <a:r>
              <a:rPr lang="he-IL" sz="2000" dirty="0" err="1">
                <a:cs typeface="AlexandraH" pitchFamily="2" charset="-79"/>
              </a:rPr>
              <a:t>הקייסים</a:t>
            </a:r>
            <a:r>
              <a:rPr lang="he-IL" sz="2000" dirty="0">
                <a:cs typeface="AlexandraH" pitchFamily="2" charset="-79"/>
              </a:rPr>
              <a:t>, המנהיגים הרוחניים של העדה האתיופית, לאורך 34 שנים, מאז מבצע משה להעלאת יהודי אתיופיה, ועד לשנת 2018?</a:t>
            </a:r>
          </a:p>
          <a:p>
            <a:pPr marL="285750" indent="-285750">
              <a:buFont typeface="Arial" pitchFamily="34" charset="0"/>
              <a:buChar char="•"/>
            </a:pPr>
            <a:r>
              <a:rPr lang="he-IL" sz="2000" dirty="0">
                <a:cs typeface="AlexandraH" pitchFamily="2" charset="-79"/>
              </a:rPr>
              <a:t>ממה לדעתכם נבע יחס זה? </a:t>
            </a:r>
          </a:p>
          <a:p>
            <a:pPr marL="285750" indent="-285750">
              <a:buFont typeface="Arial" pitchFamily="34" charset="0"/>
              <a:buChar char="•"/>
            </a:pPr>
            <a:r>
              <a:rPr lang="he-IL" sz="2000" dirty="0">
                <a:cs typeface="AlexandraH" pitchFamily="2" charset="-79"/>
              </a:rPr>
              <a:t>מה התיקון שבוצע בשנת 2018, כעבור 34 שנים? </a:t>
            </a:r>
          </a:p>
          <a:p>
            <a:pPr marL="285750" indent="-285750">
              <a:buFont typeface="Arial" pitchFamily="34" charset="0"/>
              <a:buChar char="•"/>
            </a:pPr>
            <a:endParaRPr lang="he-IL" sz="2000" dirty="0">
              <a:cs typeface="AlexandraH" pitchFamily="2" charset="-79"/>
            </a:endParaRPr>
          </a:p>
          <a:p>
            <a:pPr marL="285750" indent="-285750">
              <a:buFont typeface="Arial" pitchFamily="34" charset="0"/>
              <a:buChar char="•"/>
            </a:pPr>
            <a:endParaRPr lang="he-IL" sz="2000" dirty="0">
              <a:cs typeface="AlexandraH" pitchFamily="2" charset="-79"/>
            </a:endParaRPr>
          </a:p>
        </p:txBody>
      </p:sp>
      <p:pic>
        <p:nvPicPr>
          <p:cNvPr id="3075" name="Picture 3" descr="C:\Users\hp\Desktop\מיתרים\קייס - סיגד.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8008" y="4969336"/>
            <a:ext cx="2880320" cy="19142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16200000">
            <a:off x="5747181" y="5306323"/>
            <a:ext cx="935584" cy="261610"/>
          </a:xfrm>
          <a:prstGeom prst="rect">
            <a:avLst/>
          </a:prstGeom>
          <a:noFill/>
        </p:spPr>
        <p:txBody>
          <a:bodyPr wrap="square" rtlCol="1">
            <a:spAutoFit/>
          </a:bodyPr>
          <a:lstStyle/>
          <a:p>
            <a:r>
              <a:rPr lang="he-IL" sz="1100" dirty="0"/>
              <a:t>בני וודו</a:t>
            </a:r>
          </a:p>
        </p:txBody>
      </p:sp>
    </p:spTree>
    <p:extLst>
      <p:ext uri="{BB962C8B-B14F-4D97-AF65-F5344CB8AC3E}">
        <p14:creationId xmlns:p14="http://schemas.microsoft.com/office/powerpoint/2010/main" val="293933608"/>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500</TotalTime>
  <Words>797</Words>
  <Application>Microsoft Office PowerPoint</Application>
  <PresentationFormat>On-screen Show (4:3)</PresentationFormat>
  <Paragraphs>50</Paragraphs>
  <Slides>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ערכת נושא Office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hp</dc:creator>
  <cp:lastModifiedBy>M</cp:lastModifiedBy>
  <cp:revision>14</cp:revision>
  <dcterms:created xsi:type="dcterms:W3CDTF">2020-10-26T10:21:18Z</dcterms:created>
  <dcterms:modified xsi:type="dcterms:W3CDTF">2020-11-03T19:56:51Z</dcterms:modified>
</cp:coreProperties>
</file>