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howGuide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F44-2FAF-42BD-BFA1-A1BAC0520449}" type="datetimeFigureOut">
              <a:rPr lang="he-IL" smtClean="0"/>
              <a:t>ט"ז/חשון/תשפ"א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B35-A1B1-4356-8F3A-0B354ECECB14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F44-2FAF-42BD-BFA1-A1BAC0520449}" type="datetimeFigureOut">
              <a:rPr lang="he-IL" smtClean="0"/>
              <a:t>ט"ז/חשון/תשפ"א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B35-A1B1-4356-8F3A-0B354ECECB1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F44-2FAF-42BD-BFA1-A1BAC0520449}" type="datetimeFigureOut">
              <a:rPr lang="he-IL" smtClean="0"/>
              <a:t>ט"ז/חשון/תשפ"א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B35-A1B1-4356-8F3A-0B354ECECB1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F44-2FAF-42BD-BFA1-A1BAC0520449}" type="datetimeFigureOut">
              <a:rPr lang="he-IL" smtClean="0"/>
              <a:t>ט"ז/חשון/תשפ"א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B35-A1B1-4356-8F3A-0B354ECECB14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F44-2FAF-42BD-BFA1-A1BAC0520449}" type="datetimeFigureOut">
              <a:rPr lang="he-IL" smtClean="0"/>
              <a:t>ט"ז/חשון/תשפ"א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B35-A1B1-4356-8F3A-0B354ECECB1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F44-2FAF-42BD-BFA1-A1BAC0520449}" type="datetimeFigureOut">
              <a:rPr lang="he-IL" smtClean="0"/>
              <a:t>ט"ז/חשון/תשפ"א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B35-A1B1-4356-8F3A-0B354ECECB14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F44-2FAF-42BD-BFA1-A1BAC0520449}" type="datetimeFigureOut">
              <a:rPr lang="he-IL" smtClean="0"/>
              <a:t>ט"ז/חשון/תשפ"א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B35-A1B1-4356-8F3A-0B354ECECB14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F44-2FAF-42BD-BFA1-A1BAC0520449}" type="datetimeFigureOut">
              <a:rPr lang="he-IL" smtClean="0"/>
              <a:t>ט"ז/חשון/תשפ"א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B35-A1B1-4356-8F3A-0B354ECECB1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F44-2FAF-42BD-BFA1-A1BAC0520449}" type="datetimeFigureOut">
              <a:rPr lang="he-IL" smtClean="0"/>
              <a:t>ט"ז/חשון/תשפ"א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B35-A1B1-4356-8F3A-0B354ECECB1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F44-2FAF-42BD-BFA1-A1BAC0520449}" type="datetimeFigureOut">
              <a:rPr lang="he-IL" smtClean="0"/>
              <a:t>ט"ז/חשון/תשפ"א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B35-A1B1-4356-8F3A-0B354ECECB1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F44-2FAF-42BD-BFA1-A1BAC0520449}" type="datetimeFigureOut">
              <a:rPr lang="he-IL" smtClean="0"/>
              <a:t>ט"ז/חשון/תשפ"א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B35-A1B1-4356-8F3A-0B354ECECB14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344F44-2FAF-42BD-BFA1-A1BAC0520449}" type="datetimeFigureOut">
              <a:rPr lang="he-IL" smtClean="0"/>
              <a:t>ט"ז/חשון/תשפ"א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251B35-A1B1-4356-8F3A-0B354ECECB14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4000996"/>
            <a:ext cx="2843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b="1" dirty="0"/>
              <a:t>הִסְבִּירוּ אֶת הַמָּשָׁל וְהַנִּמְשָׁל בַּפִּתְגָּם.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b="1" dirty="0"/>
              <a:t>עַל פִּי הַפִּתְגָּם – הָאֵם הַחֶבְרָה </a:t>
            </a:r>
            <a:r>
              <a:rPr lang="he-IL" b="1" dirty="0" err="1"/>
              <a:t>וְהַקְּהִלָּה</a:t>
            </a:r>
            <a:r>
              <a:rPr lang="he-IL" b="1" dirty="0"/>
              <a:t> הֵן דָּבָר חָשׁוּב לָנוּ כִּבְנֵי אָדָם?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b="1" dirty="0"/>
              <a:t>הַאִם אַתֶּם מִזְדַּהִים עִם הָעֶמְדָּה שֶׁמֻּצֶּגֶת בְּפִתְגָּם זֶה? הִסְבִּירוּ.</a:t>
            </a:r>
          </a:p>
        </p:txBody>
      </p:sp>
      <p:sp>
        <p:nvSpPr>
          <p:cNvPr id="5" name="מלבן 4"/>
          <p:cNvSpPr/>
          <p:nvPr/>
        </p:nvSpPr>
        <p:spPr>
          <a:xfrm>
            <a:off x="1369720" y="45402"/>
            <a:ext cx="7668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e-I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aMFLight" pitchFamily="2" charset="-79"/>
              </a:rPr>
              <a:t>"אָדָם לְלֹא חֶבְרָה נֶחֱשָׁב כְּמַאֲכָל לְלֹא מֶלַח" </a:t>
            </a:r>
          </a:p>
          <a:p>
            <a:pPr algn="ctr">
              <a:spcBef>
                <a:spcPct val="20000"/>
              </a:spcBef>
            </a:pPr>
            <a:r>
              <a:rPr lang="he-IL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aMFLight" pitchFamily="2" charset="-79"/>
              </a:rPr>
              <a:t>(פִּתְגָּם אֶתְיוֹפִּי עֲמָמִי, מִתּוֹךְ הַסֵּפֶר "עָשָׁן וְאַמִּיץ", דניאל באלטה)</a:t>
            </a:r>
            <a:endParaRPr lang="he-IL" sz="10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aMFLight" pitchFamily="2" charset="-79"/>
            </a:endParaRPr>
          </a:p>
        </p:txBody>
      </p:sp>
      <p:pic>
        <p:nvPicPr>
          <p:cNvPr id="3074" name="Picture 2" descr="C:\Users\hp\Downloads\PikiWiki_Israel_15512_Sigd_Jerusalem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6"/>
          <a:stretch/>
        </p:blipFill>
        <p:spPr bwMode="auto">
          <a:xfrm>
            <a:off x="2843808" y="1157668"/>
            <a:ext cx="6358880" cy="57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" y="574"/>
            <a:ext cx="1368152" cy="760013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 rot="16200000">
            <a:off x="1418618" y="2306761"/>
            <a:ext cx="25651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/>
              <a:t>מצילומי יהודית גרעין-כל, מתוך אתר </a:t>
            </a:r>
            <a:r>
              <a:rPr lang="he-IL" sz="1100" dirty="0" err="1"/>
              <a:t>פיקיויקי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75904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255994"/>
            <a:ext cx="3456384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2400" b="1" dirty="0">
                <a:cs typeface="AdaMFLight" pitchFamily="2" charset="-79"/>
              </a:rPr>
              <a:t>צוּרַת הַחַיִּים בְּאֶתְיוֹפְּיָה אִפְשְׁרָה תְּמִיכָה מַשְׁמָעוּתִית בְּכָל אָדָם. הַמְּגוּרִים </a:t>
            </a:r>
            <a:r>
              <a:rPr lang="he-IL" sz="2400" b="1" dirty="0" err="1">
                <a:cs typeface="AdaMFLight" pitchFamily="2" charset="-79"/>
              </a:rPr>
              <a:t>בְּצַוְתָּא</a:t>
            </a:r>
            <a:r>
              <a:rPr lang="he-IL" sz="2400" b="1" dirty="0">
                <a:cs typeface="AdaMFLight" pitchFamily="2" charset="-79"/>
              </a:rPr>
              <a:t> כַּחֲמוּלָה מְבֻסָּסִים עַל עֶזְרָה הֲדָדִית, עֲזֹר לִי – </a:t>
            </a:r>
            <a:r>
              <a:rPr lang="he-IL" sz="2400" b="1" dirty="0" err="1">
                <a:cs typeface="AdaMFLight" pitchFamily="2" charset="-79"/>
              </a:rPr>
              <a:t>וְאֶעֱזֹר</a:t>
            </a:r>
            <a:r>
              <a:rPr lang="he-IL" sz="2400" b="1" dirty="0">
                <a:cs typeface="AdaMFLight" pitchFamily="2" charset="-79"/>
              </a:rPr>
              <a:t> לָךְ, תֵּן לִי – וְאֶתֵּן לְךָ. כַּאֲשֶׁר הָאֶחָד חֹרֶשׁ בָּאִים הַשְּׁכֵנִים לַחֲרֹשׁ עִמּוֹ, כַּאֲשֶׁר בּוֹנֶה בַּיִת בָּאִים חֲבֵרָיו </a:t>
            </a:r>
            <a:r>
              <a:rPr lang="he-IL" sz="2400" b="1" dirty="0" err="1">
                <a:cs typeface="AdaMFLight" pitchFamily="2" charset="-79"/>
              </a:rPr>
              <a:t>לְסַיֵּע</a:t>
            </a:r>
            <a:r>
              <a:rPr lang="he-IL" sz="2400" b="1" dirty="0">
                <a:cs typeface="AdaMFLight" pitchFamily="2" charset="-79"/>
              </a:rPr>
              <a:t>ַ לוֹ. גַּם בִּשְׁעַת מַשְׁבֵּר לֹא נוֹתַר הָאָדָם לְלֹא תְּמִיכָה".</a:t>
            </a:r>
          </a:p>
          <a:p>
            <a:pPr algn="just">
              <a:lnSpc>
                <a:spcPct val="150000"/>
              </a:lnSpc>
            </a:pPr>
            <a:r>
              <a:rPr lang="he-IL" dirty="0">
                <a:cs typeface="AdaMFLight" pitchFamily="2" charset="-79"/>
              </a:rPr>
              <a:t>(הָרַב שָׁרוֹן שָׁלוֹם, מִסִּינַי לְאֶתְיוֹפְּיָה, עמ' 144-145)</a:t>
            </a:r>
          </a:p>
        </p:txBody>
      </p:sp>
      <p:sp>
        <p:nvSpPr>
          <p:cNvPr id="7" name="מלבן 6"/>
          <p:cNvSpPr/>
          <p:nvPr/>
        </p:nvSpPr>
        <p:spPr>
          <a:xfrm>
            <a:off x="-252536" y="3429000"/>
            <a:ext cx="5220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/>
              <a:t>עַל פִּי דְּבָרָיו שֶׁל הָרַב שָׁרוֹן שָׁלוֹם, מָה הַיִּתְרוֹן שֶׁהָיָה בְּצוּרַת הַחַיִּים שֶׁל הַיְּהוּדִים בְּאֶתְיוֹפְּיָה?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/>
              <a:t>תְּנוּ דֻּגְמָה מֵהַדְּבָרִים שֶׁלּוֹ, אוֹ דֻּגְמָה מִדִּמְיוֹנְכֶם – שֶׁמַּמְחִישָׁה אֶת הַיִּתְרוֹן הַזֶּה.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/>
              <a:t>הַאִם אַתֶּם מַרְגִּישִׁים שֶׁכַּיּוֹם, בַּחַיִּים שֶׁלָּכֶם, יֵשׁ לָכֶם קְהִלָּה וְחֶבְרָה שֶׁתּוֹמֶכֶת בָּכֶם וּבְמִשְׁפַּחְתְּכֶם?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/>
              <a:t>אִם כֵּן – תְּנוּ </a:t>
            </a:r>
            <a:r>
              <a:rPr lang="he-IL" b="1" dirty="0" err="1"/>
              <a:t>דֻּגְמָאוֹת</a:t>
            </a:r>
            <a:r>
              <a:rPr lang="he-IL" b="1" dirty="0"/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/>
              <a:t>אִם לֹא – הַאִם זֶה חָסֵר לָכֶם? מַדּוּעַ?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" y="574"/>
            <a:ext cx="1368152" cy="760013"/>
          </a:xfrm>
          <a:prstGeom prst="rect">
            <a:avLst/>
          </a:prstGeom>
        </p:spPr>
      </p:pic>
      <p:sp>
        <p:nvSpPr>
          <p:cNvPr id="5" name="AutoShape 5" descr="https://upload.wikimedia.org/wikipedia/he/thumb/8/85/%D7%A6%D7%99%D7%95%D7%A8_%D7%A9%D7%9C_%D7%9B%D7%A4%D7%A8_%D7%99%D7%94%D7%95%D7%93%D7%99-%D7%90%D7%AA%D7%99%D7%95%D7%A4%D7%99.JPG/800px-%D7%A6%D7%99%D7%95%D7%A8_%D7%A9%D7%9C_%D7%9B%D7%A4%D7%A8_%D7%99%D7%94%D7%95%D7%93%D7%99-%D7%90%D7%AA%D7%99%D7%95%D7%A4%D7%99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0" name="Picture 6" descr="C:\Users\hp\Downloads\ציור_של_כפר_יהודי-אתיופי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0" y="692599"/>
            <a:ext cx="4135800" cy="27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5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435794" y="7937"/>
            <a:ext cx="954429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cs typeface="AdaMFLight" pitchFamily="2" charset="-79"/>
              </a:rPr>
              <a:t>הַנָּחַת הַמּוֹצָא אוֹמֶרֶת שֶׁיֵּשׁ לְקַיֵּם בְּמֶשֶׁךְ שִׁבְעָה שָׁבוּעוֹת סְפִירָה שֶׁל יָמִים 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cs typeface="AdaMFLight" pitchFamily="2" charset="-79"/>
              </a:rPr>
              <a:t>הַמּוּאָרִים בְּאוֹר חָזָק שֶׁל הַתְּשׁוּבָה הָאִישִׁית וְהַכַּפָּרָה שֶׁל יוֹם הַכִּפּוּרִים. 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cs typeface="AdaMFLight" pitchFamily="2" charset="-79"/>
              </a:rPr>
              <a:t>בְּיוֹם </a:t>
            </a:r>
            <a:r>
              <a:rPr lang="he-IL" sz="2400" b="1" dirty="0" err="1">
                <a:cs typeface="AdaMFLight" pitchFamily="2" charset="-79"/>
              </a:rPr>
              <a:t>הַחֲמִשִּׁים</a:t>
            </a:r>
            <a:r>
              <a:rPr lang="he-IL" sz="2400" b="1" dirty="0">
                <a:cs typeface="AdaMFLight" pitchFamily="2" charset="-79"/>
              </a:rPr>
              <a:t>, עִם סְגִירַת הַמַּעְגָּל הַשָּׁלֵם שֶׁל סְפִירָה זוֹ, עָלֵינוּ לָשׁוּב אֶל </a:t>
            </a:r>
            <a:r>
              <a:rPr lang="he-IL" sz="2400" b="1" dirty="0" err="1">
                <a:cs typeface="AdaMFLight" pitchFamily="2" charset="-79"/>
              </a:rPr>
              <a:t>חֲוָיַת</a:t>
            </a:r>
            <a:r>
              <a:rPr lang="he-IL" sz="2400" b="1" dirty="0">
                <a:cs typeface="AdaMFLight" pitchFamily="2" charset="-79"/>
              </a:rPr>
              <a:t> יוֹם הַכִּפּוּרִים. 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cs typeface="AdaMFLight" pitchFamily="2" charset="-79"/>
              </a:rPr>
              <a:t>אֲבָל הַפַּעַם – יַחַד כִּקְבוּצָה, שֶׁעוֹבֶרֶת </a:t>
            </a:r>
            <a:r>
              <a:rPr lang="he-IL" sz="2400" b="1" dirty="0" err="1">
                <a:cs typeface="AdaMFLight" pitchFamily="2" charset="-79"/>
              </a:rPr>
              <a:t>חֲוָיָה</a:t>
            </a:r>
            <a:r>
              <a:rPr lang="he-IL" sz="2400" b="1" dirty="0">
                <a:cs typeface="AdaMFLight" pitchFamily="2" charset="-79"/>
              </a:rPr>
              <a:t> מְשֻׁתֶּפֶת </a:t>
            </a:r>
            <a:r>
              <a:rPr lang="he-IL" sz="2400" b="1" dirty="0" err="1">
                <a:cs typeface="AdaMFLight" pitchFamily="2" charset="-79"/>
              </a:rPr>
              <a:t>וְתִקּוּן</a:t>
            </a:r>
            <a:r>
              <a:rPr lang="he-IL" sz="2400" b="1" dirty="0">
                <a:cs typeface="AdaMFLight" pitchFamily="2" charset="-79"/>
              </a:rPr>
              <a:t> הַיְּחָסִים הַחֶבְרָתִיִּים. </a:t>
            </a:r>
          </a:p>
          <a:p>
            <a:pPr>
              <a:lnSpc>
                <a:spcPct val="150000"/>
              </a:lnSpc>
            </a:pPr>
            <a:r>
              <a:rPr lang="he-IL" sz="1400" dirty="0">
                <a:cs typeface="AdaMFLight" pitchFamily="2" charset="-79"/>
              </a:rPr>
              <a:t>(מְעֻבָּד עַל פִּי הָרַב שָׁרוֹן שָׁלוֹם, מִסִּינַי לְאֶתְיוֹפְּיָה, עמ' 144-145)</a:t>
            </a:r>
          </a:p>
        </p:txBody>
      </p:sp>
      <p:sp>
        <p:nvSpPr>
          <p:cNvPr id="6" name="AutoShape 2" descr="חג הסיגד בירושלים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" y="574"/>
            <a:ext cx="1368152" cy="760013"/>
          </a:xfrm>
          <a:prstGeom prst="rect">
            <a:avLst/>
          </a:prstGeom>
        </p:spPr>
      </p:pic>
      <p:pic>
        <p:nvPicPr>
          <p:cNvPr id="2051" name="Picture 3" descr="C:\Users\hp\Downloads\PikiWiki_Israel_15508_Sigd_Jerusalem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 rot="16200000">
            <a:off x="2294536" y="3930023"/>
            <a:ext cx="25651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/>
              <a:t>מצילומי יהודית גרעין-כל, מתוך אתר </a:t>
            </a:r>
            <a:r>
              <a:rPr lang="he-IL" sz="1100" dirty="0" err="1"/>
              <a:t>פיקיויקי</a:t>
            </a:r>
            <a:endParaRPr lang="he-IL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45584" y="2843058"/>
            <a:ext cx="3274288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b="1" dirty="0"/>
              <a:t>א. חשבו על דבר אחד שהייתם רוצים לתקן בהתנהגות הכיתתית שלכם. </a:t>
            </a:r>
          </a:p>
          <a:p>
            <a:pPr algn="just"/>
            <a:r>
              <a:rPr lang="he-IL" b="1" dirty="0"/>
              <a:t>ב. בחרו דבר אחד, בין כל ההצעות שהעלו החברות והחברים בכיתה – אותו </a:t>
            </a:r>
            <a:r>
              <a:rPr lang="he-IL" b="1" dirty="0" err="1"/>
              <a:t>תקחו</a:t>
            </a:r>
            <a:r>
              <a:rPr lang="he-IL" b="1" dirty="0"/>
              <a:t> על עצמכם ליישם / לתקן. </a:t>
            </a:r>
          </a:p>
          <a:p>
            <a:pPr algn="just"/>
            <a:r>
              <a:rPr lang="he-IL" b="1" dirty="0"/>
              <a:t>ג. כתבו דבר אחד שהייתם רוצים לתקן במעגל המשפחתי, הקהילתי / שכונתי והלאומי (המדינה). </a:t>
            </a:r>
          </a:p>
          <a:p>
            <a:pPr algn="just"/>
            <a:r>
              <a:rPr lang="he-IL" b="1" dirty="0"/>
              <a:t>ד. בחרו אחד מהדברים שכתבתם, ונסחו סיסמה שתקרא לתיקון</a:t>
            </a:r>
            <a:r>
              <a:rPr lang="he-I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9940694"/>
      </p:ext>
    </p:extLst>
  </p:cSld>
  <p:clrMapOvr>
    <a:masterClrMapping/>
  </p:clrMapOvr>
</p:sld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330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Georgia</vt:lpstr>
      <vt:lpstr>Trebuchet MS</vt:lpstr>
      <vt:lpstr>זרם מדחף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hp</dc:creator>
  <cp:lastModifiedBy>M</cp:lastModifiedBy>
  <cp:revision>5</cp:revision>
  <dcterms:created xsi:type="dcterms:W3CDTF">2020-10-31T18:33:23Z</dcterms:created>
  <dcterms:modified xsi:type="dcterms:W3CDTF">2020-11-03T19:51:43Z</dcterms:modified>
</cp:coreProperties>
</file>