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42.25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0 399,'8'-1,"-1"-1,1 0,-1-1,0 1,0-1,0-1,0 0,-1 0,1 0,5-5,3-2,-14 11,26-18,42-20,-50 28,0-1,-2-1,21-17,15-11,-20 18,0 1,1 1,1 2,59-21,-82 35,0-2,-1 1,0-1,12-9,27-14,-27 23,-23 5,1 1,-1 0,1 0,-1 0,1 0,-1 0,1 0,-1 0,1 1,-1-1,1 0,0 0,-1 0,1 0,-1 1,0-1,1 0,-1 0,1 1,-1-1,1 0,-1 1,0-1,1 1,-1-1,0 0,1 1,-1-1,0 1,1-1,-1 1,0-1,0 1,0-1,0 1,1-1,-1 1,0-1,0 1,0 0,-2 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42.987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2782 0,'-74'66,"16"-18,-954 901,64-55,397-456,530-424,-1-1,-37 17,23-16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44.10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44.47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  <inkml:trace contextRef="#ctx0" brushRef="#br0" timeOffset="1">1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44.79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45.15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50.777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30T12:23:55.50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7098CD0-B7C4-4B5D-8922-0FEFC6F48099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593B59-037E-469A-A375-ACD96E138F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51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sz="1800" b="0" i="0" dirty="0">
                <a:solidFill>
                  <a:srgbClr val="404240"/>
                </a:solidFill>
                <a:effectLst/>
                <a:latin typeface="Heebo" pitchFamily="2" charset="-79"/>
                <a:cs typeface="Heebo" pitchFamily="2" charset="-79"/>
              </a:rPr>
              <a:t>התלמידים יכתבו על פתקים דביקים בצבע אחד סבא/סבתא שלי תמיד אומר.ת ש…. ופתק בצבע שני- אמא/אבא שלי תמיד אומר.ת ש….. </a:t>
            </a:r>
            <a:endParaRPr lang="he-IL" b="0" i="0" dirty="0">
              <a:solidFill>
                <a:srgbClr val="40424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r"/>
            <a:r>
              <a:rPr lang="he-IL" sz="1800" b="0" i="0" dirty="0">
                <a:solidFill>
                  <a:srgbClr val="404240"/>
                </a:solidFill>
                <a:effectLst/>
                <a:latin typeface="Heebo" pitchFamily="2" charset="-79"/>
                <a:cs typeface="Heebo" pitchFamily="2" charset="-79"/>
              </a:rPr>
              <a:t>נבקש מתלמידים לשתף ולהדביק על הלוח. מי שיש לו פתק שמתחבר (דומה, הפוך, מזכיר) ידביק קרוב אליו כמו דומינו. </a:t>
            </a:r>
            <a:endParaRPr lang="he-IL" b="0" i="0" dirty="0">
              <a:solidFill>
                <a:srgbClr val="40424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93B59-037E-469A-A375-ACD96E138FB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01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BC72-AF39-2301-BBA4-C32CAEFE5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8E7D4-0618-1E96-6282-62940789D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D931-3837-5AFB-F5DA-FB4C20C7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09371-C171-BF29-E836-8664142B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AA41-9FE4-89E8-78A5-AB85B003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44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C0F7-2499-9370-9365-4EE4F6A2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4A760-00C5-EEC3-1687-F06D5D1E7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7E59-0258-01D7-4389-47AA8129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5906C-E04C-B0C3-FD57-DCACEDA8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56C24-5267-650B-CAA1-83EA991C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9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4F011-3550-48F8-D19F-AC836DDF8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60BB5-9A7C-B97D-A516-2195F3FEF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75A3F-D57C-621F-6F99-41A2C022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7D78C-CEB4-3DEC-16D1-65E3B098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8C7AF-D5EC-6557-3280-595D02C2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697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0481-879E-555A-0E20-3EFF0C14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7B579-0CEC-7CAA-41C4-3B64B531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0AC2E-9510-D351-D9ED-A601DD46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2A7E3-00E0-7629-BF80-60C308A9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6ADC4-A4CE-CA13-A059-AE190851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42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BB0FA-3025-7E48-2FBA-AC422A6E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76289-CB40-E00C-A738-C54091461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CA9F-744D-BCE9-5BEB-0EE68847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CC5A9-18BF-9843-3E39-DEE3F6FF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D1675-1D02-918D-1BD9-A15B0BECA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6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5F32-82EB-3A1E-E0CD-22281B05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D012-3F54-AFA0-B778-48D62C7B2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82614-1006-16FC-2E0A-B9EB41229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89F9C-A7D1-7889-F57A-CD5A717D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F2E11-5122-837C-9C88-2AA001C1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1D1A2-02D0-6E5C-819B-F46B6365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52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B58F-7EB8-624B-6E19-DEDCA7EE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D3207-039E-EC94-809A-A63DD0947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75DD3-B725-3FEF-DC1C-CB390D40E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A0BA3-0D1F-67B7-EBFF-4AC26CF5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A8818-E7D1-F295-948D-9D726F88F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F2D30-88FB-395A-7D48-071B9B2A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E5292-80D6-49F0-BE10-7A7696EC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BAC86-6A2A-0894-3A69-7CA17EB2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05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2155-B941-4B75-A2D1-B5DEF3227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55B23-7978-8B46-428C-084E9F5F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59C59-EC63-AFB7-FC8F-81224EE5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CE413-1DD9-7FD2-B8EC-1F0AF8CAB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32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6A9BD-A592-60F8-0DAD-7D9FAC50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63AE5-4259-EE89-1737-3AA1B74B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02D8A-C9D2-FEF4-2E17-A8227EBC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543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5992-B1E0-1DD3-E4DE-18A3F5D3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804B-BE26-0570-6945-C5E22F2E5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44252-6413-298C-BB36-386EDE9E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EE644-F779-6C5E-52FF-E65A2A827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FDDF7-F5AB-9CC9-ADB5-548AA062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9EC94-FC2F-C85C-26FE-38353A4D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59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D45F-AE3A-3BD3-D5F3-B6B2CD81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972D0-CB47-F103-C6EC-4F8CC5926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0FCAD-C663-80E2-4D4E-F64B29149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61A5-6713-961E-29CF-F8C2E975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F7314-7341-7AFC-2411-8E99AADE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C82F4-10F2-97BF-E4B6-4A12B31A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77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D21-6F24-676F-758C-D3D19D5E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A5A27-9A54-5403-DAB2-870A3CDF0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417AD-E8CA-ADEA-B80A-CAB018DA4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623EC-B2B8-4B3D-9741-1B9763F86E5E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DCF73-EA7A-E1D7-879B-00D710BA5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A5DD-C916-E9B3-C9B6-AD406A757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D7DF-2953-4107-8121-C2D58369BA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635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abaton1.co.il/?p=1610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customXml" Target="../ink/ink7.xml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customXml" Target="../ink/ink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customXml" Target="../ink/ink5.xml"/><Relationship Id="rId5" Type="http://schemas.openxmlformats.org/officeDocument/2006/relationships/image" Target="../media/image10.png"/><Relationship Id="rId15" Type="http://schemas.openxmlformats.org/officeDocument/2006/relationships/image" Target="../media/image13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12.png"/><Relationship Id="rId1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9EF087-9D44-4C8E-2A2F-CC9DC905751F}"/>
              </a:ext>
            </a:extLst>
          </p:cNvPr>
          <p:cNvSpPr/>
          <p:nvPr/>
        </p:nvSpPr>
        <p:spPr>
          <a:xfrm>
            <a:off x="6686460" y="487018"/>
            <a:ext cx="4620584" cy="10958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יום</a:t>
            </a:r>
            <a:r>
              <a:rPr lang="en-US" sz="4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0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המשפחה</a:t>
            </a:r>
            <a:endParaRPr lang="en-US" sz="4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22BAC3A9-DF7C-3925-C0A4-34E1D3B8D7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4" y="314340"/>
            <a:ext cx="1298696" cy="814578"/>
          </a:xfrm>
          <a:prstGeom prst="rect">
            <a:avLst/>
          </a:prstGeom>
        </p:spPr>
      </p:pic>
      <p:pic>
        <p:nvPicPr>
          <p:cNvPr id="1030" name="Picture 6" descr="יום המשפחה | מולדת חברה ואזרחות יסודי | מרחב פדגוגי | משרד החינוך">
            <a:extLst>
              <a:ext uri="{FF2B5EF4-FFF2-40B4-BE49-F238E27FC236}">
                <a16:creationId xmlns:a16="http://schemas.microsoft.com/office/drawing/2014/main" id="{F2C2FD0B-F86C-DB15-28FD-61A612315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948" y="2902895"/>
            <a:ext cx="6228522" cy="378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4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22BAC3A9-DF7C-3925-C0A4-34E1D3B8D7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4" y="314340"/>
            <a:ext cx="1298696" cy="8145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9656F2-9F04-9E5A-BEF7-731DA3D50D2C}"/>
              </a:ext>
            </a:extLst>
          </p:cNvPr>
          <p:cNvSpPr txBox="1"/>
          <p:nvPr/>
        </p:nvSpPr>
        <p:spPr>
          <a:xfrm>
            <a:off x="-2080726" y="2063196"/>
            <a:ext cx="8309941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3200" dirty="0">
                <a:latin typeface="Abraham" panose="00000500000000000000" pitchFamily="2" charset="-79"/>
                <a:cs typeface="Abraham" panose="00000500000000000000" pitchFamily="2" charset="-79"/>
              </a:rPr>
              <a:t>סבא/ סבתא שלי תמיד אומר.ת ש....</a:t>
            </a:r>
          </a:p>
          <a:p>
            <a:pPr algn="r" rtl="1"/>
            <a:endParaRPr lang="he-IL" sz="3200" dirty="0">
              <a:latin typeface="Abraham" panose="00000500000000000000" pitchFamily="2" charset="-79"/>
              <a:cs typeface="Abraham" panose="00000500000000000000" pitchFamily="2" charset="-79"/>
            </a:endParaRPr>
          </a:p>
          <a:p>
            <a:pPr algn="r" rtl="1"/>
            <a:endParaRPr lang="he-IL" sz="3200" dirty="0">
              <a:latin typeface="Abraham" panose="00000500000000000000" pitchFamily="2" charset="-79"/>
              <a:cs typeface="Abraham" panose="00000500000000000000" pitchFamily="2" charset="-79"/>
            </a:endParaRPr>
          </a:p>
          <a:p>
            <a:pPr algn="r" rtl="1"/>
            <a:endParaRPr lang="he-IL" sz="3200" dirty="0">
              <a:latin typeface="Abraham" panose="00000500000000000000" pitchFamily="2" charset="-79"/>
              <a:cs typeface="Abraham" panose="00000500000000000000" pitchFamily="2" charset="-79"/>
            </a:endParaRPr>
          </a:p>
          <a:p>
            <a:pPr algn="r" rtl="1"/>
            <a:endParaRPr lang="he-IL" sz="3200" dirty="0">
              <a:latin typeface="Abraham" panose="00000500000000000000" pitchFamily="2" charset="-79"/>
              <a:cs typeface="Abraham" panose="00000500000000000000" pitchFamily="2" charset="-79"/>
            </a:endParaRPr>
          </a:p>
          <a:p>
            <a:pPr algn="r" rtl="1"/>
            <a:r>
              <a:rPr lang="he-IL" sz="3200" dirty="0">
                <a:latin typeface="Abraham" panose="00000500000000000000" pitchFamily="2" charset="-79"/>
                <a:cs typeface="Abraham" panose="00000500000000000000" pitchFamily="2" charset="-79"/>
              </a:rPr>
              <a:t>אמא/ אבא  שלי תמיד אומר.ת ש....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D64C5D7C-9EBE-B1D9-099E-61F1D7EB99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2" b="8028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49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22BAC3A9-DF7C-3925-C0A4-34E1D3B8D7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4" y="314340"/>
            <a:ext cx="1298696" cy="8145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B95B57-9154-05C1-F082-7D164966440B}"/>
              </a:ext>
            </a:extLst>
          </p:cNvPr>
          <p:cNvSpPr txBox="1"/>
          <p:nvPr/>
        </p:nvSpPr>
        <p:spPr>
          <a:xfrm>
            <a:off x="4963538" y="1045883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3600" dirty="0">
                <a:latin typeface="Abraham" panose="00000500000000000000" pitchFamily="2" charset="-79"/>
                <a:cs typeface="Abraham" panose="00000500000000000000" pitchFamily="2" charset="-79"/>
                <a:hlinkClick r:id="rId3"/>
              </a:rPr>
              <a:t>שורת נשים שקטה/דליה קווה</a:t>
            </a:r>
            <a:endParaRPr lang="he-IL" sz="3600" dirty="0">
              <a:latin typeface="Abraham" panose="00000500000000000000" pitchFamily="2" charset="-79"/>
              <a:cs typeface="Abraham" panose="00000500000000000000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7339E2-F078-A10A-88C6-1BFE83EF3C51}"/>
              </a:ext>
            </a:extLst>
          </p:cNvPr>
          <p:cNvSpPr txBox="1"/>
          <p:nvPr/>
        </p:nvSpPr>
        <p:spPr>
          <a:xfrm>
            <a:off x="1656780" y="2733473"/>
            <a:ext cx="785994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base">
              <a:buFont typeface="Arial" panose="020B0604020202020204" pitchFamily="34" charset="0"/>
              <a:buChar char="•"/>
            </a:pPr>
            <a:r>
              <a:rPr lang="he-IL" dirty="0">
                <a:latin typeface="Heebo" pitchFamily="2" charset="-79"/>
                <a:cs typeface="Heebo" pitchFamily="2" charset="-79"/>
              </a:rPr>
              <a:t>אילו</a:t>
            </a:r>
            <a:r>
              <a:rPr lang="he-IL" sz="1800" b="0" i="0" dirty="0">
                <a:effectLst/>
                <a:latin typeface="Heebo" pitchFamily="2" charset="-79"/>
                <a:cs typeface="Heebo" pitchFamily="2" charset="-79"/>
              </a:rPr>
              <a:t> קווי דמיון ביניכם לבין הוריכם וסבותיכם?</a:t>
            </a:r>
            <a:endParaRPr lang="he-IL" b="0" i="0" dirty="0">
              <a:effectLst/>
              <a:latin typeface="Heebo" pitchFamily="2" charset="-79"/>
              <a:cs typeface="Heebo" pitchFamily="2" charset="-79"/>
            </a:endParaRPr>
          </a:p>
          <a:p>
            <a:pPr algn="r" rtl="1" fontAlgn="base">
              <a:buFont typeface="Arial" panose="020B0604020202020204" pitchFamily="34" charset="0"/>
              <a:buChar char="•"/>
            </a:pPr>
            <a:r>
              <a:rPr lang="he-IL" sz="1800" b="0" i="0" dirty="0">
                <a:effectLst/>
                <a:latin typeface="Heebo" pitchFamily="2" charset="-79"/>
                <a:cs typeface="Heebo" pitchFamily="2" charset="-79"/>
              </a:rPr>
              <a:t>האם הא/נשים ממשפחתך "מקופלים" בתוכך? במה זה בא לידי ביטוי? (נתייחס </a:t>
            </a:r>
            <a:r>
              <a:rPr lang="he-IL" dirty="0">
                <a:latin typeface="Heebo" pitchFamily="2" charset="-79"/>
                <a:cs typeface="Heebo" pitchFamily="2" charset="-79"/>
              </a:rPr>
              <a:t>לגברים ונשים )</a:t>
            </a:r>
          </a:p>
          <a:p>
            <a:pPr algn="r" rtl="1" fontAlgn="base">
              <a:buFont typeface="Arial" panose="020B0604020202020204" pitchFamily="34" charset="0"/>
              <a:buChar char="•"/>
            </a:pPr>
            <a:r>
              <a:rPr lang="he-IL" dirty="0">
                <a:latin typeface="Heebo" pitchFamily="2" charset="-79"/>
                <a:cs typeface="Heebo" pitchFamily="2" charset="-79"/>
              </a:rPr>
              <a:t>מה נעים בלהכיר במיון ובמה הייתם רוצים להיות שונים?</a:t>
            </a:r>
          </a:p>
          <a:p>
            <a:pPr algn="r" rtl="1" fontAlgn="base">
              <a:buFont typeface="Arial" panose="020B0604020202020204" pitchFamily="34" charset="0"/>
              <a:buChar char="•"/>
            </a:pPr>
            <a:r>
              <a:rPr lang="he-IL" sz="1800" b="0" i="0" dirty="0">
                <a:effectLst/>
                <a:latin typeface="Heebo" pitchFamily="2" charset="-79"/>
                <a:cs typeface="Heebo" pitchFamily="2" charset="-79"/>
              </a:rPr>
              <a:t>האם שורת הנשים שלך שקטה? מה זה אומר?</a:t>
            </a:r>
            <a:endParaRPr lang="he-IL" b="0" i="0" dirty="0">
              <a:effectLst/>
              <a:latin typeface="Heebo" pitchFamily="2" charset="-79"/>
              <a:cs typeface="Heebo" pitchFamily="2" charset="-79"/>
            </a:endParaRPr>
          </a:p>
          <a:p>
            <a:pPr algn="r" rtl="1" fontAlgn="base">
              <a:buFont typeface="Arial" panose="020B0604020202020204" pitchFamily="34" charset="0"/>
              <a:buChar char="•"/>
            </a:pPr>
            <a:r>
              <a:rPr lang="he-IL" sz="1800" b="0" i="0" dirty="0">
                <a:effectLst/>
                <a:latin typeface="Heebo" pitchFamily="2" charset="-79"/>
                <a:cs typeface="Heebo" pitchFamily="2" charset="-79"/>
              </a:rPr>
              <a:t>במה בא לידי ביטוי "הכח" של שורת הנשים/ גברים שלך?</a:t>
            </a:r>
            <a:endParaRPr lang="he-IL" b="0" i="0" dirty="0">
              <a:effectLst/>
              <a:latin typeface="Heebo" pitchFamily="2" charset="-79"/>
              <a:cs typeface="Heebo" pitchFamily="2" charset="-79"/>
            </a:endParaRPr>
          </a:p>
          <a:p>
            <a:pPr algn="r" rtl="1"/>
            <a:r>
              <a:rPr lang="he-IL" b="0" i="0" dirty="0">
                <a:effectLst/>
                <a:latin typeface="Heebo" pitchFamily="2" charset="-79"/>
                <a:cs typeface="Heebo" pitchFamily="2" charset="-79"/>
              </a:rPr>
              <a:t> </a:t>
            </a:r>
          </a:p>
          <a:p>
            <a:pPr algn="r" rtl="1"/>
            <a:endParaRPr lang="he-IL" dirty="0"/>
          </a:p>
        </p:txBody>
      </p:sp>
      <p:pic>
        <p:nvPicPr>
          <p:cNvPr id="8" name="Graphic 7" descr="Badge Question Mark with solid fill">
            <a:extLst>
              <a:ext uri="{FF2B5EF4-FFF2-40B4-BE49-F238E27FC236}">
                <a16:creationId xmlns:a16="http://schemas.microsoft.com/office/drawing/2014/main" id="{89AA38ED-2277-1640-B566-432A66F82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9710" y="23492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0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22BAC3A9-DF7C-3925-C0A4-34E1D3B8D7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4" y="314340"/>
            <a:ext cx="1298696" cy="8145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359C54-B79E-DC56-F190-C6101593330B}"/>
              </a:ext>
            </a:extLst>
          </p:cNvPr>
          <p:cNvSpPr txBox="1"/>
          <p:nvPr/>
        </p:nvSpPr>
        <p:spPr>
          <a:xfrm>
            <a:off x="1656780" y="586371"/>
            <a:ext cx="1038670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שְמַע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בְּנִי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מוּסַר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אָבִיךָ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וְאַל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תִּטֹּש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תּוֹרַת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אִמֶּךָ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. 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כִּי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לִוְיַת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חֵן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הֵם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לְרֹאשֶךָ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וַעֲנָקִים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 </a:t>
            </a:r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לְגַרְגְּרֹתֶיךָ</a:t>
            </a:r>
            <a:r>
              <a:rPr lang="he-IL" sz="4000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. (משלי א ח)</a:t>
            </a:r>
            <a:endParaRPr lang="he-IL" sz="4000" dirty="0">
              <a:latin typeface="Abraham" panose="00000500000000000000" pitchFamily="2" charset="-79"/>
              <a:cs typeface="Abraham" panose="00000500000000000000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1D443-1C51-07E7-960D-32D8359C4EE9}"/>
              </a:ext>
            </a:extLst>
          </p:cNvPr>
          <p:cNvSpPr txBox="1"/>
          <p:nvPr/>
        </p:nvSpPr>
        <p:spPr>
          <a:xfrm>
            <a:off x="3066645" y="2967335"/>
            <a:ext cx="61332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he-IL" dirty="0">
                <a:latin typeface="Heebo" pitchFamily="2" charset="-79"/>
                <a:cs typeface="Heebo" pitchFamily="2" charset="-79"/>
              </a:rPr>
              <a:t>מה לדעתכן.ם כוונת הפסוק במילים "מוסר אביך" ו"תורת אמך"?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he-IL" dirty="0">
                <a:latin typeface="Heebo" pitchFamily="2" charset="-79"/>
                <a:cs typeface="Heebo" pitchFamily="2" charset="-79"/>
              </a:rPr>
              <a:t>מה הדימוי בביטויים "לווית חן הם לראשך" ו"ענקים לגרגרותך"?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he-IL" dirty="0">
                <a:latin typeface="Heebo" pitchFamily="2" charset="-79"/>
                <a:cs typeface="Heebo" pitchFamily="2" charset="-79"/>
              </a:rPr>
              <a:t>מה עמדת המקור? האם אתן.ם מסכימות.ים עמו?</a:t>
            </a:r>
          </a:p>
        </p:txBody>
      </p:sp>
      <p:pic>
        <p:nvPicPr>
          <p:cNvPr id="7" name="Graphic 6" descr="Badge Question Mark with solid fill">
            <a:extLst>
              <a:ext uri="{FF2B5EF4-FFF2-40B4-BE49-F238E27FC236}">
                <a16:creationId xmlns:a16="http://schemas.microsoft.com/office/drawing/2014/main" id="{AA1C5E40-87FF-6278-D4E0-066C4B1E6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1225" y="29673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1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2F93A7-847B-8C6E-A531-C31AAC05B831}"/>
              </a:ext>
            </a:extLst>
          </p:cNvPr>
          <p:cNvSpPr txBox="1"/>
          <p:nvPr/>
        </p:nvSpPr>
        <p:spPr>
          <a:xfrm>
            <a:off x="4072379" y="2131820"/>
            <a:ext cx="75673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he-IL"/>
            </a:defPPr>
            <a:lvl1pPr algn="r" rtl="1">
              <a:buFont typeface="Arial" panose="020B0604020202020204" pitchFamily="34" charset="0"/>
              <a:buChar char="•"/>
              <a:defRPr>
                <a:latin typeface="Heebo" pitchFamily="2" charset="-79"/>
                <a:cs typeface="Heebo" pitchFamily="2" charset="-79"/>
              </a:defRPr>
            </a:lvl1pPr>
          </a:lstStyle>
          <a:p>
            <a:pPr>
              <a:buNone/>
            </a:pPr>
            <a:r>
              <a:rPr lang="he-IL" dirty="0"/>
              <a:t>כתבו בתוך ה"מטריושקות" (נספחים) מה לקחתן מסבא/ סבתא רבא- בבובה הפנימית, מדור הסבים/ סבתות- בדמות האמצעית. מדור ההורים- בדמות החיצונית.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התייחסו ל: עיסוק, לבוש, מנהגים, יחס למסורת, תחביבים, מאכלים, פסקול, ספרות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/>
              <a:t>ניתן להכין מהמטריושקות מחזיק מפתחות.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877C16E-9355-B3A9-2CAD-76EC6A3E7F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4" y="314340"/>
            <a:ext cx="1298696" cy="814578"/>
          </a:xfrm>
          <a:prstGeom prst="rect">
            <a:avLst/>
          </a:prstGeom>
        </p:spPr>
      </p:pic>
      <p:grpSp>
        <p:nvGrpSpPr>
          <p:cNvPr id="5" name="קבוצה 5">
            <a:extLst>
              <a:ext uri="{FF2B5EF4-FFF2-40B4-BE49-F238E27FC236}">
                <a16:creationId xmlns:a16="http://schemas.microsoft.com/office/drawing/2014/main" id="{3E524B45-3E41-6320-5957-C4EB60F3A4FF}"/>
              </a:ext>
            </a:extLst>
          </p:cNvPr>
          <p:cNvGrpSpPr/>
          <p:nvPr/>
        </p:nvGrpSpPr>
        <p:grpSpPr>
          <a:xfrm>
            <a:off x="358084" y="1957937"/>
            <a:ext cx="3212005" cy="4734618"/>
            <a:chOff x="4572000" y="-209029"/>
            <a:chExt cx="5238750" cy="6781800"/>
          </a:xfrm>
        </p:grpSpPr>
        <p:grpSp>
          <p:nvGrpSpPr>
            <p:cNvPr id="6" name="קבוצה 4">
              <a:extLst>
                <a:ext uri="{FF2B5EF4-FFF2-40B4-BE49-F238E27FC236}">
                  <a16:creationId xmlns:a16="http://schemas.microsoft.com/office/drawing/2014/main" id="{FB48CE6D-F579-D504-5852-8D7BB2773EF4}"/>
                </a:ext>
              </a:extLst>
            </p:cNvPr>
            <p:cNvGrpSpPr/>
            <p:nvPr/>
          </p:nvGrpSpPr>
          <p:grpSpPr>
            <a:xfrm>
              <a:off x="4572000" y="-209029"/>
              <a:ext cx="5238750" cy="6781800"/>
              <a:chOff x="1952625" y="38100"/>
              <a:chExt cx="5238750" cy="6781800"/>
            </a:xfrm>
          </p:grpSpPr>
          <p:pic>
            <p:nvPicPr>
              <p:cNvPr id="8" name="Picture 6">
                <a:extLst>
                  <a:ext uri="{FF2B5EF4-FFF2-40B4-BE49-F238E27FC236}">
                    <a16:creationId xmlns:a16="http://schemas.microsoft.com/office/drawing/2014/main" id="{C925C21A-0EBB-ED28-8868-20802DE631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2625" y="38100"/>
                <a:ext cx="5238750" cy="6781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>
                <a:extLst>
                  <a:ext uri="{FF2B5EF4-FFF2-40B4-BE49-F238E27FC236}">
                    <a16:creationId xmlns:a16="http://schemas.microsoft.com/office/drawing/2014/main" id="{D8879E9F-DA93-936A-E2F5-E4D1AC9650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1745" y="3789995"/>
                <a:ext cx="1898234" cy="24573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3D004A3-F6D7-DEDD-6136-602423FC3E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644" y="1597695"/>
              <a:ext cx="3571462" cy="4623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853FF7-52C3-D15F-C254-0FBCAB238D9D}"/>
              </a:ext>
            </a:extLst>
          </p:cNvPr>
          <p:cNvSpPr txBox="1"/>
          <p:nvPr/>
        </p:nvSpPr>
        <p:spPr>
          <a:xfrm>
            <a:off x="1656781" y="586371"/>
            <a:ext cx="67330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000" b="1" dirty="0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יצירה</a:t>
            </a:r>
            <a:endParaRPr lang="he-IL" sz="4000" dirty="0">
              <a:latin typeface="Abraham" panose="00000500000000000000" pitchFamily="2" charset="-79"/>
              <a:cs typeface="Abraham" panose="00000500000000000000" pitchFamily="2" charset="-79"/>
            </a:endParaRPr>
          </a:p>
        </p:txBody>
      </p:sp>
      <p:pic>
        <p:nvPicPr>
          <p:cNvPr id="14" name="Graphic 13" descr="Paint brush outline">
            <a:extLst>
              <a:ext uri="{FF2B5EF4-FFF2-40B4-BE49-F238E27FC236}">
                <a16:creationId xmlns:a16="http://schemas.microsoft.com/office/drawing/2014/main" id="{96AD5F04-04B0-2B02-A1B4-546AE29EAB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47821" y="792884"/>
            <a:ext cx="484715" cy="48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1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5">
            <a:extLst>
              <a:ext uri="{FF2B5EF4-FFF2-40B4-BE49-F238E27FC236}">
                <a16:creationId xmlns:a16="http://schemas.microsoft.com/office/drawing/2014/main" id="{AC4EA6E4-BF9C-8CC7-2F6D-B812A7C07D72}"/>
              </a:ext>
            </a:extLst>
          </p:cNvPr>
          <p:cNvGrpSpPr/>
          <p:nvPr/>
        </p:nvGrpSpPr>
        <p:grpSpPr>
          <a:xfrm>
            <a:off x="267900" y="1837878"/>
            <a:ext cx="3212005" cy="4734618"/>
            <a:chOff x="4572000" y="-209029"/>
            <a:chExt cx="5238750" cy="6781800"/>
          </a:xfrm>
        </p:grpSpPr>
        <p:grpSp>
          <p:nvGrpSpPr>
            <p:cNvPr id="3" name="קבוצה 4">
              <a:extLst>
                <a:ext uri="{FF2B5EF4-FFF2-40B4-BE49-F238E27FC236}">
                  <a16:creationId xmlns:a16="http://schemas.microsoft.com/office/drawing/2014/main" id="{C809CEC6-FD57-CC19-2296-532A8E828A6A}"/>
                </a:ext>
              </a:extLst>
            </p:cNvPr>
            <p:cNvGrpSpPr/>
            <p:nvPr/>
          </p:nvGrpSpPr>
          <p:grpSpPr>
            <a:xfrm>
              <a:off x="4572000" y="-209029"/>
              <a:ext cx="5238750" cy="6781800"/>
              <a:chOff x="1952625" y="38100"/>
              <a:chExt cx="5238750" cy="6781800"/>
            </a:xfrm>
          </p:grpSpPr>
          <p:pic>
            <p:nvPicPr>
              <p:cNvPr id="5" name="Picture 6">
                <a:extLst>
                  <a:ext uri="{FF2B5EF4-FFF2-40B4-BE49-F238E27FC236}">
                    <a16:creationId xmlns:a16="http://schemas.microsoft.com/office/drawing/2014/main" id="{5B4AEBDC-5E6F-74B0-2296-32F005D214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2625" y="38100"/>
                <a:ext cx="5238750" cy="6781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6">
                <a:extLst>
                  <a:ext uri="{FF2B5EF4-FFF2-40B4-BE49-F238E27FC236}">
                    <a16:creationId xmlns:a16="http://schemas.microsoft.com/office/drawing/2014/main" id="{846B9D7E-4844-FBB2-0825-046C5ADB79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1745" y="3789995"/>
                <a:ext cx="1898234" cy="24573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24ED91E-498D-C5AC-3ED9-CC74BF4087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644" y="1597695"/>
              <a:ext cx="3571462" cy="4623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87064EE-ECA4-B3B5-D364-0532F3A09561}"/>
                  </a:ext>
                </a:extLst>
              </p14:cNvPr>
              <p14:cNvContentPartPr/>
              <p14:nvPr/>
            </p14:nvContentPartPr>
            <p14:xfrm>
              <a:off x="8638009" y="2326933"/>
              <a:ext cx="262080" cy="1440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87064EE-ECA4-B3B5-D364-0532F3A0956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84009" y="2218933"/>
                <a:ext cx="369720" cy="3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4CE3B32-54A4-63A6-CD95-9D8988C99570}"/>
                  </a:ext>
                </a:extLst>
              </p14:cNvPr>
              <p14:cNvContentPartPr/>
              <p14:nvPr/>
            </p14:nvContentPartPr>
            <p14:xfrm>
              <a:off x="7889209" y="2344213"/>
              <a:ext cx="1001520" cy="8881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4CE3B32-54A4-63A6-CD95-9D8988C9957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35569" y="2236213"/>
                <a:ext cx="1109160" cy="11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7532254-3E77-7D45-860E-DBDFA6D9C64D}"/>
                  </a:ext>
                </a:extLst>
              </p14:cNvPr>
              <p14:cNvContentPartPr/>
              <p14:nvPr/>
            </p14:nvContentPartPr>
            <p14:xfrm>
              <a:off x="8589049" y="2421973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7532254-3E77-7D45-860E-DBDFA6D9C6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35409" y="2313973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7A6F0F4-D3D3-F467-C5B9-A0B693BAD56D}"/>
                  </a:ext>
                </a:extLst>
              </p14:cNvPr>
              <p14:cNvContentPartPr/>
              <p14:nvPr/>
            </p14:nvContentPartPr>
            <p14:xfrm>
              <a:off x="8589049" y="2421973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7A6F0F4-D3D3-F467-C5B9-A0B693BAD56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35409" y="2313973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EACFBD2-DFBE-81EF-257D-7FAD5300FC27}"/>
                  </a:ext>
                </a:extLst>
              </p14:cNvPr>
              <p14:cNvContentPartPr/>
              <p14:nvPr/>
            </p14:nvContentPartPr>
            <p14:xfrm>
              <a:off x="8589049" y="2421973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EACFBD2-DFBE-81EF-257D-7FAD5300FC2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35409" y="2313973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BE7E3B1-5B16-2A29-96B5-BD1C4396529C}"/>
                  </a:ext>
                </a:extLst>
              </p14:cNvPr>
              <p14:cNvContentPartPr/>
              <p14:nvPr/>
            </p14:nvContentPartPr>
            <p14:xfrm>
              <a:off x="8589049" y="2421973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BE7E3B1-5B16-2A29-96B5-BD1C4396529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35409" y="2313973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F81CFFB-082A-F164-AEF5-D6DC95EF9614}"/>
                  </a:ext>
                </a:extLst>
              </p14:cNvPr>
              <p14:cNvContentPartPr/>
              <p14:nvPr/>
            </p14:nvContentPartPr>
            <p14:xfrm>
              <a:off x="3170689" y="2013373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F81CFFB-082A-F164-AEF5-D6DC95EF96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17049" y="1905373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C7DAA66-1E91-7470-1B3A-922C0DC72FBC}"/>
                  </a:ext>
                </a:extLst>
              </p14:cNvPr>
              <p14:cNvContentPartPr/>
              <p14:nvPr/>
            </p14:nvContentPartPr>
            <p14:xfrm>
              <a:off x="9737089" y="981973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C7DAA66-1E91-7470-1B3A-922C0DC72FB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83449" y="874333"/>
                <a:ext cx="108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2C76B34D-E3AD-6E71-0045-43F7621602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29930" y="3099217"/>
            <a:ext cx="1885320" cy="338404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ADF787D-C2E6-EA50-44B2-E4CE331B97A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225409" y="1702894"/>
            <a:ext cx="2712955" cy="486960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DFD29F4-713A-3980-B1AA-810F8950DE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96036" y="4681041"/>
            <a:ext cx="1004053" cy="180221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B3D435C-991F-4195-8094-281130EF52D3}"/>
              </a:ext>
            </a:extLst>
          </p:cNvPr>
          <p:cNvSpPr txBox="1"/>
          <p:nvPr/>
        </p:nvSpPr>
        <p:spPr>
          <a:xfrm>
            <a:off x="1656781" y="586371"/>
            <a:ext cx="67330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000" b="1">
                <a:effectLst/>
                <a:latin typeface="Abraham" panose="00000500000000000000" pitchFamily="2" charset="-79"/>
                <a:cs typeface="Abraham" panose="00000500000000000000" pitchFamily="2" charset="-79"/>
              </a:rPr>
              <a:t>נספחים להדפסה</a:t>
            </a:r>
            <a:endParaRPr lang="he-IL" sz="4000" dirty="0">
              <a:latin typeface="Abraham" panose="00000500000000000000" pitchFamily="2" charset="-79"/>
              <a:cs typeface="Abraham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613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265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Abraham</vt:lpstr>
      <vt:lpstr>Arial</vt:lpstr>
      <vt:lpstr>Calibri</vt:lpstr>
      <vt:lpstr>Calibri Light</vt:lpstr>
      <vt:lpstr>Heebo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 shaked</dc:creator>
  <cp:lastModifiedBy>hs shaked</cp:lastModifiedBy>
  <cp:revision>3</cp:revision>
  <dcterms:created xsi:type="dcterms:W3CDTF">2024-01-30T11:15:09Z</dcterms:created>
  <dcterms:modified xsi:type="dcterms:W3CDTF">2024-01-30T12:27:47Z</dcterms:modified>
</cp:coreProperties>
</file>